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87"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7" r:id="rId20"/>
    <p:sldId id="278" r:id="rId21"/>
    <p:sldId id="279" r:id="rId22"/>
    <p:sldId id="280" r:id="rId23"/>
    <p:sldId id="281" r:id="rId24"/>
    <p:sldId id="282" r:id="rId25"/>
    <p:sldId id="283" r:id="rId26"/>
    <p:sldId id="284" r:id="rId27"/>
    <p:sldId id="285" r:id="rId28"/>
    <p:sldId id="286" r:id="rId2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484" autoAdjust="0"/>
  </p:normalViewPr>
  <p:slideViewPr>
    <p:cSldViewPr>
      <p:cViewPr varScale="1">
        <p:scale>
          <a:sx n="99" d="100"/>
          <a:sy n="99" d="100"/>
        </p:scale>
        <p:origin x="-1962" y="-96"/>
      </p:cViewPr>
      <p:guideLst>
        <p:guide orient="horz" pos="2160"/>
        <p:guide pos="290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notesMaster" Target="notesMasters/notesMaster1.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A8D8CCB8-1743-4B80-9CAD-B690BC5A0BD0}" type="doc">
      <dgm:prSet loTypeId="urn:microsoft.com/office/officeart/2005/8/layout/lProcess3" loCatId="process" qsTypeId="urn:microsoft.com/office/officeart/2005/8/quickstyle/simple5" qsCatId="simple" csTypeId="urn:microsoft.com/office/officeart/2005/8/colors/accent1_2" csCatId="accent1" phldr="1"/>
      <dgm:spPr/>
      <dgm:t>
        <a:bodyPr/>
        <a:lstStyle/>
        <a:p>
          <a:endParaRPr lang="zh-CN" altLang="en-US"/>
        </a:p>
      </dgm:t>
    </dgm:pt>
    <dgm:pt modelId="{D9497D4E-3419-45F5-A7D9-1239EF274561}">
      <dgm:prSet phldrT="[文本]"/>
      <dgm:spPr/>
      <dgm:t>
        <a:bodyPr/>
        <a:lstStyle/>
        <a:p>
          <a:r>
            <a:rPr lang="zh-CN" altLang="en-US" dirty="0" smtClean="0"/>
            <a:t>动力</a:t>
          </a:r>
          <a:endParaRPr lang="zh-CN" altLang="en-US" dirty="0"/>
        </a:p>
      </dgm:t>
    </dgm:pt>
    <dgm:pt modelId="{93134753-3667-4609-8760-CC633D93397B}" cxnId="{40A3A4C5-54E7-4E6A-B1DA-183BBE2A891A}" type="parTrans">
      <dgm:prSet/>
      <dgm:spPr/>
      <dgm:t>
        <a:bodyPr/>
        <a:lstStyle/>
        <a:p>
          <a:endParaRPr lang="zh-CN" altLang="en-US"/>
        </a:p>
      </dgm:t>
    </dgm:pt>
    <dgm:pt modelId="{F280CC00-7C80-498F-921B-8669D5FAF7E6}" cxnId="{40A3A4C5-54E7-4E6A-B1DA-183BBE2A891A}" type="sibTrans">
      <dgm:prSet/>
      <dgm:spPr/>
      <dgm:t>
        <a:bodyPr/>
        <a:lstStyle/>
        <a:p>
          <a:endParaRPr lang="zh-CN" altLang="en-US"/>
        </a:p>
      </dgm:t>
    </dgm:pt>
    <dgm:pt modelId="{A989738D-7CCC-409F-AE31-008894A503E3}">
      <dgm:prSet phldrT="[文本]" custT="1"/>
      <dgm:spPr/>
      <dgm:t>
        <a:bodyPr/>
        <a:lstStyle/>
        <a:p>
          <a:r>
            <a:rPr lang="zh-CN" altLang="en-US" sz="2400" dirty="0" smtClean="0"/>
            <a:t>肺</a:t>
          </a:r>
          <a:endParaRPr lang="en-US" altLang="zh-CN" sz="2400" dirty="0" smtClean="0"/>
        </a:p>
        <a:p>
          <a:r>
            <a:rPr lang="zh-CN" altLang="en-US" sz="2400" dirty="0" smtClean="0"/>
            <a:t>气管</a:t>
          </a:r>
          <a:endParaRPr lang="zh-CN" altLang="en-US" sz="2400" dirty="0"/>
        </a:p>
      </dgm:t>
    </dgm:pt>
    <dgm:pt modelId="{F70A0D22-83FA-45A2-8516-AAE4AB9D6426}" cxnId="{42B0B34A-FEDA-4AD6-8C65-035CF83214C9}" type="parTrans">
      <dgm:prSet/>
      <dgm:spPr/>
      <dgm:t>
        <a:bodyPr/>
        <a:lstStyle/>
        <a:p>
          <a:endParaRPr lang="zh-CN" altLang="en-US"/>
        </a:p>
      </dgm:t>
    </dgm:pt>
    <dgm:pt modelId="{AAA4E8CA-B3A2-4466-B8FC-FD7761457093}" cxnId="{42B0B34A-FEDA-4AD6-8C65-035CF83214C9}" type="sibTrans">
      <dgm:prSet/>
      <dgm:spPr/>
      <dgm:t>
        <a:bodyPr/>
        <a:lstStyle/>
        <a:p>
          <a:endParaRPr lang="zh-CN" altLang="en-US"/>
        </a:p>
      </dgm:t>
    </dgm:pt>
    <dgm:pt modelId="{43FE49D1-A2C1-4D40-8CDF-0622ABB6EC9A}">
      <dgm:prSet phldrT="[文本]" custT="1"/>
      <dgm:spPr/>
      <dgm:t>
        <a:bodyPr/>
        <a:lstStyle/>
        <a:p>
          <a:r>
            <a:rPr lang="zh-CN" altLang="en-US" sz="2400" dirty="0" smtClean="0"/>
            <a:t>呼和吸形成的气流，为说话提供动力</a:t>
          </a:r>
          <a:endParaRPr lang="zh-CN" altLang="en-US" sz="2400" dirty="0"/>
        </a:p>
      </dgm:t>
    </dgm:pt>
    <dgm:pt modelId="{E47266D0-2FA2-41F4-A5A7-D5E855720761}" cxnId="{9FDEB232-AB7A-4D06-B544-72D910B81D5F}" type="parTrans">
      <dgm:prSet/>
      <dgm:spPr/>
      <dgm:t>
        <a:bodyPr/>
        <a:lstStyle/>
        <a:p>
          <a:endParaRPr lang="zh-CN" altLang="en-US"/>
        </a:p>
      </dgm:t>
    </dgm:pt>
    <dgm:pt modelId="{1059DD03-EA52-4C10-B84E-F1880D0A37D8}" cxnId="{9FDEB232-AB7A-4D06-B544-72D910B81D5F}" type="sibTrans">
      <dgm:prSet/>
      <dgm:spPr/>
      <dgm:t>
        <a:bodyPr/>
        <a:lstStyle/>
        <a:p>
          <a:endParaRPr lang="zh-CN" altLang="en-US"/>
        </a:p>
      </dgm:t>
    </dgm:pt>
    <dgm:pt modelId="{2B038E62-81BE-49CB-BB38-7447FEB40B5A}">
      <dgm:prSet phldrT="[文本]"/>
      <dgm:spPr/>
      <dgm:t>
        <a:bodyPr/>
        <a:lstStyle/>
        <a:p>
          <a:r>
            <a:rPr lang="zh-CN" altLang="en-US" dirty="0" smtClean="0"/>
            <a:t>声源</a:t>
          </a:r>
          <a:endParaRPr lang="zh-CN" altLang="en-US" dirty="0"/>
        </a:p>
      </dgm:t>
    </dgm:pt>
    <dgm:pt modelId="{0B9D2B79-5ACC-492F-A08D-A6EC64EDAB06}" cxnId="{9EDD3AA6-A3B2-4D9D-B940-3524EE513D10}" type="parTrans">
      <dgm:prSet/>
      <dgm:spPr/>
      <dgm:t>
        <a:bodyPr/>
        <a:lstStyle/>
        <a:p>
          <a:endParaRPr lang="zh-CN" altLang="en-US"/>
        </a:p>
      </dgm:t>
    </dgm:pt>
    <dgm:pt modelId="{813633E1-DA21-41E2-B545-163ED9F3DF86}" cxnId="{9EDD3AA6-A3B2-4D9D-B940-3524EE513D10}" type="sibTrans">
      <dgm:prSet/>
      <dgm:spPr/>
      <dgm:t>
        <a:bodyPr/>
        <a:lstStyle/>
        <a:p>
          <a:endParaRPr lang="zh-CN" altLang="en-US"/>
        </a:p>
      </dgm:t>
    </dgm:pt>
    <dgm:pt modelId="{58A67419-EF71-4ECD-91B5-BF20AA5FC74F}">
      <dgm:prSet phldrT="[文本]" custT="1"/>
      <dgm:spPr/>
      <dgm:t>
        <a:bodyPr/>
        <a:lstStyle/>
        <a:p>
          <a:r>
            <a:rPr lang="zh-CN" altLang="en-US" sz="2400" dirty="0" smtClean="0"/>
            <a:t>喉头</a:t>
          </a:r>
          <a:endParaRPr lang="en-US" altLang="zh-CN" sz="2400" dirty="0" smtClean="0"/>
        </a:p>
        <a:p>
          <a:r>
            <a:rPr lang="zh-CN" altLang="en-US" sz="2400" dirty="0" smtClean="0"/>
            <a:t>声带</a:t>
          </a:r>
          <a:endParaRPr lang="zh-CN" altLang="en-US" sz="2400" dirty="0"/>
        </a:p>
      </dgm:t>
    </dgm:pt>
    <dgm:pt modelId="{00A15060-4CE4-44A6-8C35-CF5B6D64E053}" cxnId="{CB3E982B-6DCF-402A-BE67-D442E1EDB255}" type="parTrans">
      <dgm:prSet/>
      <dgm:spPr/>
      <dgm:t>
        <a:bodyPr/>
        <a:lstStyle/>
        <a:p>
          <a:endParaRPr lang="zh-CN" altLang="en-US"/>
        </a:p>
      </dgm:t>
    </dgm:pt>
    <dgm:pt modelId="{8BF4388E-8185-44CB-AFB5-90600AD15FB2}" cxnId="{CB3E982B-6DCF-402A-BE67-D442E1EDB255}" type="sibTrans">
      <dgm:prSet/>
      <dgm:spPr/>
      <dgm:t>
        <a:bodyPr/>
        <a:lstStyle/>
        <a:p>
          <a:endParaRPr lang="zh-CN" altLang="en-US"/>
        </a:p>
      </dgm:t>
    </dgm:pt>
    <dgm:pt modelId="{797C5229-1600-476B-B159-0E715624A356}">
      <dgm:prSet phldrT="[文本]" custT="1"/>
      <dgm:spPr/>
      <dgm:t>
        <a:bodyPr/>
        <a:lstStyle/>
        <a:p>
          <a:r>
            <a:rPr lang="zh-CN" altLang="en-US" sz="2400" dirty="0" smtClean="0"/>
            <a:t>气流通过声门，振动声带，发出声音</a:t>
          </a:r>
          <a:endParaRPr lang="zh-CN" altLang="en-US" sz="2400" dirty="0"/>
        </a:p>
      </dgm:t>
    </dgm:pt>
    <dgm:pt modelId="{E28CDA72-0F72-4DFD-84B2-A88454D45BFB}" cxnId="{D2E9E0CB-0DD1-46FF-86EC-2CFBA8764826}" type="parTrans">
      <dgm:prSet/>
      <dgm:spPr/>
      <dgm:t>
        <a:bodyPr/>
        <a:lstStyle/>
        <a:p>
          <a:endParaRPr lang="zh-CN" altLang="en-US"/>
        </a:p>
      </dgm:t>
    </dgm:pt>
    <dgm:pt modelId="{0EE80087-78E2-49F0-A364-23AF47369F88}" cxnId="{D2E9E0CB-0DD1-46FF-86EC-2CFBA8764826}" type="sibTrans">
      <dgm:prSet/>
      <dgm:spPr/>
      <dgm:t>
        <a:bodyPr/>
        <a:lstStyle/>
        <a:p>
          <a:endParaRPr lang="zh-CN" altLang="en-US"/>
        </a:p>
      </dgm:t>
    </dgm:pt>
    <dgm:pt modelId="{C32BD756-7FEF-40C5-9357-664F50D24F3A}">
      <dgm:prSet phldrT="[文本]"/>
      <dgm:spPr/>
      <dgm:t>
        <a:bodyPr/>
        <a:lstStyle/>
        <a:p>
          <a:r>
            <a:rPr lang="zh-CN" altLang="en-US" dirty="0" smtClean="0"/>
            <a:t>共鸣</a:t>
          </a:r>
          <a:endParaRPr lang="zh-CN" altLang="en-US" dirty="0"/>
        </a:p>
      </dgm:t>
    </dgm:pt>
    <dgm:pt modelId="{39F9E347-6A26-4677-99CD-1F662C9F6DE7}" cxnId="{AD2D77BA-1A21-4BBF-9D8B-9102638413D9}" type="parTrans">
      <dgm:prSet/>
      <dgm:spPr/>
      <dgm:t>
        <a:bodyPr/>
        <a:lstStyle/>
        <a:p>
          <a:endParaRPr lang="zh-CN" altLang="en-US"/>
        </a:p>
      </dgm:t>
    </dgm:pt>
    <dgm:pt modelId="{9ECDA98E-BFC4-457E-9EE5-044AACC1C5CE}" cxnId="{AD2D77BA-1A21-4BBF-9D8B-9102638413D9}" type="sibTrans">
      <dgm:prSet/>
      <dgm:spPr/>
      <dgm:t>
        <a:bodyPr/>
        <a:lstStyle/>
        <a:p>
          <a:endParaRPr lang="zh-CN" altLang="en-US"/>
        </a:p>
      </dgm:t>
    </dgm:pt>
    <dgm:pt modelId="{7B4DFE40-374D-4EF2-AD9D-93ACE1ECD318}">
      <dgm:prSet phldrT="[文本]"/>
      <dgm:spPr/>
      <dgm:t>
        <a:bodyPr/>
        <a:lstStyle/>
        <a:p>
          <a:r>
            <a:rPr lang="zh-CN" altLang="en-US" dirty="0" smtClean="0"/>
            <a:t>口腔</a:t>
          </a:r>
          <a:endParaRPr lang="en-US" altLang="zh-CN" dirty="0" smtClean="0"/>
        </a:p>
        <a:p>
          <a:r>
            <a:rPr lang="zh-CN" altLang="en-US" dirty="0" smtClean="0"/>
            <a:t>鼻腔</a:t>
          </a:r>
          <a:endParaRPr lang="en-US" altLang="zh-CN" dirty="0" smtClean="0"/>
        </a:p>
        <a:p>
          <a:r>
            <a:rPr lang="zh-CN" altLang="en-US" dirty="0" smtClean="0"/>
            <a:t>咽腔</a:t>
          </a:r>
          <a:endParaRPr lang="zh-CN" altLang="en-US" dirty="0"/>
        </a:p>
      </dgm:t>
    </dgm:pt>
    <dgm:pt modelId="{3509C21A-2DF7-4A15-8317-12B44F3F3D68}" cxnId="{C803972E-D53E-4C21-9A73-6B8E14EACAF5}" type="parTrans">
      <dgm:prSet/>
      <dgm:spPr/>
      <dgm:t>
        <a:bodyPr/>
        <a:lstStyle/>
        <a:p>
          <a:endParaRPr lang="zh-CN" altLang="en-US"/>
        </a:p>
      </dgm:t>
    </dgm:pt>
    <dgm:pt modelId="{03497ABA-03C7-4A09-889A-14FC7EB99822}" cxnId="{C803972E-D53E-4C21-9A73-6B8E14EACAF5}" type="sibTrans">
      <dgm:prSet/>
      <dgm:spPr/>
      <dgm:t>
        <a:bodyPr/>
        <a:lstStyle/>
        <a:p>
          <a:endParaRPr lang="zh-CN" altLang="en-US"/>
        </a:p>
      </dgm:t>
    </dgm:pt>
    <dgm:pt modelId="{B60ADBF5-C7AC-4898-A525-B46FA48E47FD}">
      <dgm:prSet phldrT="[文本]" custT="1"/>
      <dgm:spPr/>
      <dgm:t>
        <a:bodyPr/>
        <a:lstStyle/>
        <a:p>
          <a:r>
            <a:rPr lang="zh-CN" altLang="en-US" sz="2400" dirty="0" smtClean="0"/>
            <a:t>口腔肌肉和舌头的活动，改变共鸣腔的形状，发出不同的语音</a:t>
          </a:r>
          <a:endParaRPr lang="zh-CN" altLang="en-US" sz="2400" dirty="0"/>
        </a:p>
      </dgm:t>
    </dgm:pt>
    <dgm:pt modelId="{58D7AC3C-5A9C-41E5-94CB-3DEED64F2331}" cxnId="{C19910DA-8A81-48C0-BC12-E867D0D49188}" type="parTrans">
      <dgm:prSet/>
      <dgm:spPr/>
      <dgm:t>
        <a:bodyPr/>
        <a:lstStyle/>
        <a:p>
          <a:endParaRPr lang="zh-CN" altLang="en-US"/>
        </a:p>
      </dgm:t>
    </dgm:pt>
    <dgm:pt modelId="{A7E31FC8-B71A-4FB0-8407-F7445678679F}" cxnId="{C19910DA-8A81-48C0-BC12-E867D0D49188}" type="sibTrans">
      <dgm:prSet/>
      <dgm:spPr/>
      <dgm:t>
        <a:bodyPr/>
        <a:lstStyle/>
        <a:p>
          <a:endParaRPr lang="zh-CN" altLang="en-US"/>
        </a:p>
      </dgm:t>
    </dgm:pt>
    <dgm:pt modelId="{3583E9E9-6A7D-4595-9850-DB6B84D84CB8}" type="pres">
      <dgm:prSet presAssocID="{A8D8CCB8-1743-4B80-9CAD-B690BC5A0BD0}" presName="Name0" presStyleCnt="0">
        <dgm:presLayoutVars>
          <dgm:chPref val="3"/>
          <dgm:dir/>
          <dgm:animLvl val="lvl"/>
          <dgm:resizeHandles/>
        </dgm:presLayoutVars>
      </dgm:prSet>
      <dgm:spPr/>
      <dgm:t>
        <a:bodyPr/>
        <a:lstStyle/>
        <a:p>
          <a:endParaRPr lang="zh-CN" altLang="en-US"/>
        </a:p>
      </dgm:t>
    </dgm:pt>
    <dgm:pt modelId="{99EBEFCF-475F-4AAA-B170-B041C0B77255}" type="pres">
      <dgm:prSet presAssocID="{D9497D4E-3419-45F5-A7D9-1239EF274561}" presName="horFlow" presStyleCnt="0"/>
      <dgm:spPr/>
    </dgm:pt>
    <dgm:pt modelId="{246F662C-A28A-4BD1-99B1-C5552B5812AA}" type="pres">
      <dgm:prSet presAssocID="{D9497D4E-3419-45F5-A7D9-1239EF274561}" presName="bigChev" presStyleLbl="node1" presStyleIdx="0" presStyleCnt="3" custScaleX="74441" custScaleY="107462"/>
      <dgm:spPr/>
      <dgm:t>
        <a:bodyPr/>
        <a:lstStyle/>
        <a:p>
          <a:endParaRPr lang="zh-CN" altLang="en-US"/>
        </a:p>
      </dgm:t>
    </dgm:pt>
    <dgm:pt modelId="{2485A857-AE84-43FB-B486-0B9FCA5F1165}" type="pres">
      <dgm:prSet presAssocID="{F70A0D22-83FA-45A2-8516-AAE4AB9D6426}" presName="parTrans" presStyleCnt="0"/>
      <dgm:spPr/>
    </dgm:pt>
    <dgm:pt modelId="{C5A281DD-A7ED-47B9-A9AD-99390547DC39}" type="pres">
      <dgm:prSet presAssocID="{A989738D-7CCC-409F-AE31-008894A503E3}" presName="node" presStyleLbl="alignAccFollowNode1" presStyleIdx="0" presStyleCnt="6" custScaleY="133980">
        <dgm:presLayoutVars>
          <dgm:bulletEnabled val="1"/>
        </dgm:presLayoutVars>
      </dgm:prSet>
      <dgm:spPr/>
      <dgm:t>
        <a:bodyPr/>
        <a:lstStyle/>
        <a:p>
          <a:endParaRPr lang="zh-CN" altLang="en-US"/>
        </a:p>
      </dgm:t>
    </dgm:pt>
    <dgm:pt modelId="{B07F4320-CD96-4B45-B500-1EF46E3D2DD3}" type="pres">
      <dgm:prSet presAssocID="{AAA4E8CA-B3A2-4466-B8FC-FD7761457093}" presName="sibTrans" presStyleCnt="0"/>
      <dgm:spPr/>
    </dgm:pt>
    <dgm:pt modelId="{21E6EE62-6D45-420F-9CE6-567B013A9D61}" type="pres">
      <dgm:prSet presAssocID="{43FE49D1-A2C1-4D40-8CDF-0622ABB6EC9A}" presName="node" presStyleLbl="alignAccFollowNode1" presStyleIdx="1" presStyleCnt="6" custScaleX="232332" custScaleY="133980">
        <dgm:presLayoutVars>
          <dgm:bulletEnabled val="1"/>
        </dgm:presLayoutVars>
      </dgm:prSet>
      <dgm:spPr/>
      <dgm:t>
        <a:bodyPr/>
        <a:lstStyle/>
        <a:p>
          <a:endParaRPr lang="zh-CN" altLang="en-US"/>
        </a:p>
      </dgm:t>
    </dgm:pt>
    <dgm:pt modelId="{D46E1620-D66A-4A7D-AE2C-4A35A1123DB3}" type="pres">
      <dgm:prSet presAssocID="{D9497D4E-3419-45F5-A7D9-1239EF274561}" presName="vSp" presStyleCnt="0"/>
      <dgm:spPr/>
    </dgm:pt>
    <dgm:pt modelId="{114FB171-4554-406A-8CD0-0975ECD86CD4}" type="pres">
      <dgm:prSet presAssocID="{2B038E62-81BE-49CB-BB38-7447FEB40B5A}" presName="horFlow" presStyleCnt="0"/>
      <dgm:spPr/>
    </dgm:pt>
    <dgm:pt modelId="{406A935C-F4AD-43DF-8E8A-64E40B7DA1BA}" type="pres">
      <dgm:prSet presAssocID="{2B038E62-81BE-49CB-BB38-7447FEB40B5A}" presName="bigChev" presStyleLbl="node1" presStyleIdx="1" presStyleCnt="3" custScaleX="68207"/>
      <dgm:spPr/>
      <dgm:t>
        <a:bodyPr/>
        <a:lstStyle/>
        <a:p>
          <a:endParaRPr lang="zh-CN" altLang="en-US"/>
        </a:p>
      </dgm:t>
    </dgm:pt>
    <dgm:pt modelId="{750FCCBE-C2C6-44FB-BBF6-A9F829F71322}" type="pres">
      <dgm:prSet presAssocID="{00A15060-4CE4-44A6-8C35-CF5B6D64E053}" presName="parTrans" presStyleCnt="0"/>
      <dgm:spPr/>
    </dgm:pt>
    <dgm:pt modelId="{F1D81271-E719-41A6-A285-8F2850B2500E}" type="pres">
      <dgm:prSet presAssocID="{58A67419-EF71-4ECD-91B5-BF20AA5FC74F}" presName="node" presStyleLbl="alignAccFollowNode1" presStyleIdx="2" presStyleCnt="6" custScaleY="117004">
        <dgm:presLayoutVars>
          <dgm:bulletEnabled val="1"/>
        </dgm:presLayoutVars>
      </dgm:prSet>
      <dgm:spPr/>
      <dgm:t>
        <a:bodyPr/>
        <a:lstStyle/>
        <a:p>
          <a:endParaRPr lang="zh-CN" altLang="en-US"/>
        </a:p>
      </dgm:t>
    </dgm:pt>
    <dgm:pt modelId="{FAD1E142-F873-4AD5-B293-CBB363679A5D}" type="pres">
      <dgm:prSet presAssocID="{8BF4388E-8185-44CB-AFB5-90600AD15FB2}" presName="sibTrans" presStyleCnt="0"/>
      <dgm:spPr/>
    </dgm:pt>
    <dgm:pt modelId="{55A45AAA-321D-47D2-A01C-8478EAE26E47}" type="pres">
      <dgm:prSet presAssocID="{797C5229-1600-476B-B159-0E715624A356}" presName="node" presStyleLbl="alignAccFollowNode1" presStyleIdx="3" presStyleCnt="6" custScaleX="222240" custScaleY="117004">
        <dgm:presLayoutVars>
          <dgm:bulletEnabled val="1"/>
        </dgm:presLayoutVars>
      </dgm:prSet>
      <dgm:spPr/>
      <dgm:t>
        <a:bodyPr/>
        <a:lstStyle/>
        <a:p>
          <a:endParaRPr lang="zh-CN" altLang="en-US"/>
        </a:p>
      </dgm:t>
    </dgm:pt>
    <dgm:pt modelId="{2A10C339-B583-428E-B09A-6A44186679F1}" type="pres">
      <dgm:prSet presAssocID="{2B038E62-81BE-49CB-BB38-7447FEB40B5A}" presName="vSp" presStyleCnt="0"/>
      <dgm:spPr/>
    </dgm:pt>
    <dgm:pt modelId="{91397888-67C3-4B2F-BAF3-989BA3948BED}" type="pres">
      <dgm:prSet presAssocID="{C32BD756-7FEF-40C5-9357-664F50D24F3A}" presName="horFlow" presStyleCnt="0"/>
      <dgm:spPr/>
    </dgm:pt>
    <dgm:pt modelId="{1AA87B2C-8BD9-4E37-96C5-75133AB09758}" type="pres">
      <dgm:prSet presAssocID="{C32BD756-7FEF-40C5-9357-664F50D24F3A}" presName="bigChev" presStyleLbl="node1" presStyleIdx="2" presStyleCnt="3" custScaleX="69721"/>
      <dgm:spPr/>
      <dgm:t>
        <a:bodyPr/>
        <a:lstStyle/>
        <a:p>
          <a:endParaRPr lang="zh-CN" altLang="en-US"/>
        </a:p>
      </dgm:t>
    </dgm:pt>
    <dgm:pt modelId="{D9FD9D1B-FEA1-42E9-9E58-3069C3189544}" type="pres">
      <dgm:prSet presAssocID="{3509C21A-2DF7-4A15-8317-12B44F3F3D68}" presName="parTrans" presStyleCnt="0"/>
      <dgm:spPr/>
    </dgm:pt>
    <dgm:pt modelId="{88A4C337-30D0-4E16-ABA7-2D52FBA9E3B2}" type="pres">
      <dgm:prSet presAssocID="{7B4DFE40-374D-4EF2-AD9D-93ACE1ECD318}" presName="node" presStyleLbl="alignAccFollowNode1" presStyleIdx="4" presStyleCnt="6" custScaleX="103658" custScaleY="151311">
        <dgm:presLayoutVars>
          <dgm:bulletEnabled val="1"/>
        </dgm:presLayoutVars>
      </dgm:prSet>
      <dgm:spPr/>
      <dgm:t>
        <a:bodyPr/>
        <a:lstStyle/>
        <a:p>
          <a:endParaRPr lang="zh-CN" altLang="en-US"/>
        </a:p>
      </dgm:t>
    </dgm:pt>
    <dgm:pt modelId="{0A33962C-7A65-4DE0-BE20-8C679C667D01}" type="pres">
      <dgm:prSet presAssocID="{03497ABA-03C7-4A09-889A-14FC7EB99822}" presName="sibTrans" presStyleCnt="0"/>
      <dgm:spPr/>
    </dgm:pt>
    <dgm:pt modelId="{FF95C49D-634D-4608-A449-681046AFB3DB}" type="pres">
      <dgm:prSet presAssocID="{B60ADBF5-C7AC-4898-A525-B46FA48E47FD}" presName="node" presStyleLbl="alignAccFollowNode1" presStyleIdx="5" presStyleCnt="6" custScaleX="246353" custScaleY="151311">
        <dgm:presLayoutVars>
          <dgm:bulletEnabled val="1"/>
        </dgm:presLayoutVars>
      </dgm:prSet>
      <dgm:spPr/>
      <dgm:t>
        <a:bodyPr/>
        <a:lstStyle/>
        <a:p>
          <a:endParaRPr lang="zh-CN" altLang="en-US"/>
        </a:p>
      </dgm:t>
    </dgm:pt>
  </dgm:ptLst>
  <dgm:cxnLst>
    <dgm:cxn modelId="{DC4A7907-61E5-43C4-9E5B-FD5AB25E2FAA}" type="presOf" srcId="{7B4DFE40-374D-4EF2-AD9D-93ACE1ECD318}" destId="{88A4C337-30D0-4E16-ABA7-2D52FBA9E3B2}" srcOrd="0" destOrd="0" presId="urn:microsoft.com/office/officeart/2005/8/layout/lProcess3"/>
    <dgm:cxn modelId="{C82CA1B5-CED9-43C4-9388-A14F835BA11D}" type="presOf" srcId="{C32BD756-7FEF-40C5-9357-664F50D24F3A}" destId="{1AA87B2C-8BD9-4E37-96C5-75133AB09758}" srcOrd="0" destOrd="0" presId="urn:microsoft.com/office/officeart/2005/8/layout/lProcess3"/>
    <dgm:cxn modelId="{F2A605BB-D4C2-4406-9D34-CDEF98AEF659}" type="presOf" srcId="{43FE49D1-A2C1-4D40-8CDF-0622ABB6EC9A}" destId="{21E6EE62-6D45-420F-9CE6-567B013A9D61}" srcOrd="0" destOrd="0" presId="urn:microsoft.com/office/officeart/2005/8/layout/lProcess3"/>
    <dgm:cxn modelId="{9FDEB232-AB7A-4D06-B544-72D910B81D5F}" srcId="{D9497D4E-3419-45F5-A7D9-1239EF274561}" destId="{43FE49D1-A2C1-4D40-8CDF-0622ABB6EC9A}" srcOrd="1" destOrd="0" parTransId="{E47266D0-2FA2-41F4-A5A7-D5E855720761}" sibTransId="{1059DD03-EA52-4C10-B84E-F1880D0A37D8}"/>
    <dgm:cxn modelId="{3D0CD010-AE06-4718-8E05-B52DDF38F708}" type="presOf" srcId="{D9497D4E-3419-45F5-A7D9-1239EF274561}" destId="{246F662C-A28A-4BD1-99B1-C5552B5812AA}" srcOrd="0" destOrd="0" presId="urn:microsoft.com/office/officeart/2005/8/layout/lProcess3"/>
    <dgm:cxn modelId="{C803972E-D53E-4C21-9A73-6B8E14EACAF5}" srcId="{C32BD756-7FEF-40C5-9357-664F50D24F3A}" destId="{7B4DFE40-374D-4EF2-AD9D-93ACE1ECD318}" srcOrd="0" destOrd="0" parTransId="{3509C21A-2DF7-4A15-8317-12B44F3F3D68}" sibTransId="{03497ABA-03C7-4A09-889A-14FC7EB99822}"/>
    <dgm:cxn modelId="{40A3A4C5-54E7-4E6A-B1DA-183BBE2A891A}" srcId="{A8D8CCB8-1743-4B80-9CAD-B690BC5A0BD0}" destId="{D9497D4E-3419-45F5-A7D9-1239EF274561}" srcOrd="0" destOrd="0" parTransId="{93134753-3667-4609-8760-CC633D93397B}" sibTransId="{F280CC00-7C80-498F-921B-8669D5FAF7E6}"/>
    <dgm:cxn modelId="{023CE206-6DEA-40E6-B96F-45A8C97B22F3}" type="presOf" srcId="{B60ADBF5-C7AC-4898-A525-B46FA48E47FD}" destId="{FF95C49D-634D-4608-A449-681046AFB3DB}" srcOrd="0" destOrd="0" presId="urn:microsoft.com/office/officeart/2005/8/layout/lProcess3"/>
    <dgm:cxn modelId="{3C5A4709-2D7F-46D4-90C1-3C7469BAA71E}" type="presOf" srcId="{58A67419-EF71-4ECD-91B5-BF20AA5FC74F}" destId="{F1D81271-E719-41A6-A285-8F2850B2500E}" srcOrd="0" destOrd="0" presId="urn:microsoft.com/office/officeart/2005/8/layout/lProcess3"/>
    <dgm:cxn modelId="{42B0B34A-FEDA-4AD6-8C65-035CF83214C9}" srcId="{D9497D4E-3419-45F5-A7D9-1239EF274561}" destId="{A989738D-7CCC-409F-AE31-008894A503E3}" srcOrd="0" destOrd="0" parTransId="{F70A0D22-83FA-45A2-8516-AAE4AB9D6426}" sibTransId="{AAA4E8CA-B3A2-4466-B8FC-FD7761457093}"/>
    <dgm:cxn modelId="{CB3E982B-6DCF-402A-BE67-D442E1EDB255}" srcId="{2B038E62-81BE-49CB-BB38-7447FEB40B5A}" destId="{58A67419-EF71-4ECD-91B5-BF20AA5FC74F}" srcOrd="0" destOrd="0" parTransId="{00A15060-4CE4-44A6-8C35-CF5B6D64E053}" sibTransId="{8BF4388E-8185-44CB-AFB5-90600AD15FB2}"/>
    <dgm:cxn modelId="{0E90F36C-0608-443B-AB65-95DDA4D301A4}" type="presOf" srcId="{A8D8CCB8-1743-4B80-9CAD-B690BC5A0BD0}" destId="{3583E9E9-6A7D-4595-9850-DB6B84D84CB8}" srcOrd="0" destOrd="0" presId="urn:microsoft.com/office/officeart/2005/8/layout/lProcess3"/>
    <dgm:cxn modelId="{C19910DA-8A81-48C0-BC12-E867D0D49188}" srcId="{C32BD756-7FEF-40C5-9357-664F50D24F3A}" destId="{B60ADBF5-C7AC-4898-A525-B46FA48E47FD}" srcOrd="1" destOrd="0" parTransId="{58D7AC3C-5A9C-41E5-94CB-3DEED64F2331}" sibTransId="{A7E31FC8-B71A-4FB0-8407-F7445678679F}"/>
    <dgm:cxn modelId="{18E9B5A1-A43F-49B9-B41F-648145571799}" type="presOf" srcId="{2B038E62-81BE-49CB-BB38-7447FEB40B5A}" destId="{406A935C-F4AD-43DF-8E8A-64E40B7DA1BA}" srcOrd="0" destOrd="0" presId="urn:microsoft.com/office/officeart/2005/8/layout/lProcess3"/>
    <dgm:cxn modelId="{AD2D77BA-1A21-4BBF-9D8B-9102638413D9}" srcId="{A8D8CCB8-1743-4B80-9CAD-B690BC5A0BD0}" destId="{C32BD756-7FEF-40C5-9357-664F50D24F3A}" srcOrd="2" destOrd="0" parTransId="{39F9E347-6A26-4677-99CD-1F662C9F6DE7}" sibTransId="{9ECDA98E-BFC4-457E-9EE5-044AACC1C5CE}"/>
    <dgm:cxn modelId="{D2E9E0CB-0DD1-46FF-86EC-2CFBA8764826}" srcId="{2B038E62-81BE-49CB-BB38-7447FEB40B5A}" destId="{797C5229-1600-476B-B159-0E715624A356}" srcOrd="1" destOrd="0" parTransId="{E28CDA72-0F72-4DFD-84B2-A88454D45BFB}" sibTransId="{0EE80087-78E2-49F0-A364-23AF47369F88}"/>
    <dgm:cxn modelId="{7714A8E9-A824-49CA-B0CD-A8A9FEAA6012}" type="presOf" srcId="{797C5229-1600-476B-B159-0E715624A356}" destId="{55A45AAA-321D-47D2-A01C-8478EAE26E47}" srcOrd="0" destOrd="0" presId="urn:microsoft.com/office/officeart/2005/8/layout/lProcess3"/>
    <dgm:cxn modelId="{9EDD3AA6-A3B2-4D9D-B940-3524EE513D10}" srcId="{A8D8CCB8-1743-4B80-9CAD-B690BC5A0BD0}" destId="{2B038E62-81BE-49CB-BB38-7447FEB40B5A}" srcOrd="1" destOrd="0" parTransId="{0B9D2B79-5ACC-492F-A08D-A6EC64EDAB06}" sibTransId="{813633E1-DA21-41E2-B545-163ED9F3DF86}"/>
    <dgm:cxn modelId="{3BE5C15E-F715-4A6F-859E-064EB2B76F64}" type="presOf" srcId="{A989738D-7CCC-409F-AE31-008894A503E3}" destId="{C5A281DD-A7ED-47B9-A9AD-99390547DC39}" srcOrd="0" destOrd="0" presId="urn:microsoft.com/office/officeart/2005/8/layout/lProcess3"/>
    <dgm:cxn modelId="{33A21552-E332-4E5E-A51D-E2209A6CCFF6}" type="presParOf" srcId="{3583E9E9-6A7D-4595-9850-DB6B84D84CB8}" destId="{99EBEFCF-475F-4AAA-B170-B041C0B77255}" srcOrd="0" destOrd="0" presId="urn:microsoft.com/office/officeart/2005/8/layout/lProcess3"/>
    <dgm:cxn modelId="{CCB967D2-6786-4AFA-8D82-FB15C9BFB35A}" type="presParOf" srcId="{99EBEFCF-475F-4AAA-B170-B041C0B77255}" destId="{246F662C-A28A-4BD1-99B1-C5552B5812AA}" srcOrd="0" destOrd="0" presId="urn:microsoft.com/office/officeart/2005/8/layout/lProcess3"/>
    <dgm:cxn modelId="{BBE163FE-36B8-442C-9EDE-66E066FE7BF4}" type="presParOf" srcId="{99EBEFCF-475F-4AAA-B170-B041C0B77255}" destId="{2485A857-AE84-43FB-B486-0B9FCA5F1165}" srcOrd="1" destOrd="0" presId="urn:microsoft.com/office/officeart/2005/8/layout/lProcess3"/>
    <dgm:cxn modelId="{47021260-2584-4291-8F07-A0770D557915}" type="presParOf" srcId="{99EBEFCF-475F-4AAA-B170-B041C0B77255}" destId="{C5A281DD-A7ED-47B9-A9AD-99390547DC39}" srcOrd="2" destOrd="0" presId="urn:microsoft.com/office/officeart/2005/8/layout/lProcess3"/>
    <dgm:cxn modelId="{DAABB4BF-C500-499B-80B1-5B7AAB46BF1A}" type="presParOf" srcId="{99EBEFCF-475F-4AAA-B170-B041C0B77255}" destId="{B07F4320-CD96-4B45-B500-1EF46E3D2DD3}" srcOrd="3" destOrd="0" presId="urn:microsoft.com/office/officeart/2005/8/layout/lProcess3"/>
    <dgm:cxn modelId="{ACC1FC1E-E87A-4F92-8C90-F99A8999369C}" type="presParOf" srcId="{99EBEFCF-475F-4AAA-B170-B041C0B77255}" destId="{21E6EE62-6D45-420F-9CE6-567B013A9D61}" srcOrd="4" destOrd="0" presId="urn:microsoft.com/office/officeart/2005/8/layout/lProcess3"/>
    <dgm:cxn modelId="{00DD8212-0F08-4FC6-8058-A6013BA76CFC}" type="presParOf" srcId="{3583E9E9-6A7D-4595-9850-DB6B84D84CB8}" destId="{D46E1620-D66A-4A7D-AE2C-4A35A1123DB3}" srcOrd="1" destOrd="0" presId="urn:microsoft.com/office/officeart/2005/8/layout/lProcess3"/>
    <dgm:cxn modelId="{FBB6D457-15EB-46EA-80EF-AE6E72956947}" type="presParOf" srcId="{3583E9E9-6A7D-4595-9850-DB6B84D84CB8}" destId="{114FB171-4554-406A-8CD0-0975ECD86CD4}" srcOrd="2" destOrd="0" presId="urn:microsoft.com/office/officeart/2005/8/layout/lProcess3"/>
    <dgm:cxn modelId="{914EDF6E-B266-4637-805B-F04161CB040E}" type="presParOf" srcId="{114FB171-4554-406A-8CD0-0975ECD86CD4}" destId="{406A935C-F4AD-43DF-8E8A-64E40B7DA1BA}" srcOrd="0" destOrd="0" presId="urn:microsoft.com/office/officeart/2005/8/layout/lProcess3"/>
    <dgm:cxn modelId="{674ABBFC-3447-4503-8AB7-71C2B427520B}" type="presParOf" srcId="{114FB171-4554-406A-8CD0-0975ECD86CD4}" destId="{750FCCBE-C2C6-44FB-BBF6-A9F829F71322}" srcOrd="1" destOrd="0" presId="urn:microsoft.com/office/officeart/2005/8/layout/lProcess3"/>
    <dgm:cxn modelId="{6389EDBE-DDF6-49C5-BE4F-77AAD7DFDA2E}" type="presParOf" srcId="{114FB171-4554-406A-8CD0-0975ECD86CD4}" destId="{F1D81271-E719-41A6-A285-8F2850B2500E}" srcOrd="2" destOrd="0" presId="urn:microsoft.com/office/officeart/2005/8/layout/lProcess3"/>
    <dgm:cxn modelId="{5F588CCE-40AB-4DF3-8718-B49987B622AF}" type="presParOf" srcId="{114FB171-4554-406A-8CD0-0975ECD86CD4}" destId="{FAD1E142-F873-4AD5-B293-CBB363679A5D}" srcOrd="3" destOrd="0" presId="urn:microsoft.com/office/officeart/2005/8/layout/lProcess3"/>
    <dgm:cxn modelId="{401673AA-1B95-40C8-B617-4B2F235432C1}" type="presParOf" srcId="{114FB171-4554-406A-8CD0-0975ECD86CD4}" destId="{55A45AAA-321D-47D2-A01C-8478EAE26E47}" srcOrd="4" destOrd="0" presId="urn:microsoft.com/office/officeart/2005/8/layout/lProcess3"/>
    <dgm:cxn modelId="{E852D9D4-1646-4DED-869B-E9C5F294F4FE}" type="presParOf" srcId="{3583E9E9-6A7D-4595-9850-DB6B84D84CB8}" destId="{2A10C339-B583-428E-B09A-6A44186679F1}" srcOrd="3" destOrd="0" presId="urn:microsoft.com/office/officeart/2005/8/layout/lProcess3"/>
    <dgm:cxn modelId="{6B6B3B5C-AF6A-48FB-BACB-13C5BADBE81A}" type="presParOf" srcId="{3583E9E9-6A7D-4595-9850-DB6B84D84CB8}" destId="{91397888-67C3-4B2F-BAF3-989BA3948BED}" srcOrd="4" destOrd="0" presId="urn:microsoft.com/office/officeart/2005/8/layout/lProcess3"/>
    <dgm:cxn modelId="{6A86929D-B647-46B2-9899-498633BCEFED}" type="presParOf" srcId="{91397888-67C3-4B2F-BAF3-989BA3948BED}" destId="{1AA87B2C-8BD9-4E37-96C5-75133AB09758}" srcOrd="0" destOrd="0" presId="urn:microsoft.com/office/officeart/2005/8/layout/lProcess3"/>
    <dgm:cxn modelId="{0A29D339-2EE7-4DF2-AE26-FCA60197A69C}" type="presParOf" srcId="{91397888-67C3-4B2F-BAF3-989BA3948BED}" destId="{D9FD9D1B-FEA1-42E9-9E58-3069C3189544}" srcOrd="1" destOrd="0" presId="urn:microsoft.com/office/officeart/2005/8/layout/lProcess3"/>
    <dgm:cxn modelId="{A22021DB-90ED-471B-8364-E54F6AD69569}" type="presParOf" srcId="{91397888-67C3-4B2F-BAF3-989BA3948BED}" destId="{88A4C337-30D0-4E16-ABA7-2D52FBA9E3B2}" srcOrd="2" destOrd="0" presId="urn:microsoft.com/office/officeart/2005/8/layout/lProcess3"/>
    <dgm:cxn modelId="{A0EE03A3-1F4F-4504-9D0A-68594C15A950}" type="presParOf" srcId="{91397888-67C3-4B2F-BAF3-989BA3948BED}" destId="{0A33962C-7A65-4DE0-BE20-8C679C667D01}" srcOrd="3" destOrd="0" presId="urn:microsoft.com/office/officeart/2005/8/layout/lProcess3"/>
    <dgm:cxn modelId="{63D6C65B-CD74-45C8-9137-5B41A38A7756}" type="presParOf" srcId="{91397888-67C3-4B2F-BAF3-989BA3948BED}" destId="{FF95C49D-634D-4608-A449-681046AFB3DB}" srcOrd="4" destOrd="0" presId="urn:microsoft.com/office/officeart/2005/8/layout/lProcess3"/>
  </dgm:cxnLst>
  <dgm:bg/>
  <dgm:whole/>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46F662C-A28A-4BD1-99B1-C5552B5812AA}">
      <dsp:nvSpPr>
        <dsp:cNvPr id="0" name=""/>
        <dsp:cNvSpPr/>
      </dsp:nvSpPr>
      <dsp:spPr>
        <a:xfrm>
          <a:off x="1533" y="295778"/>
          <a:ext cx="1789863" cy="1033528"/>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9370" tIns="19685" rIns="0" bIns="19685" numCol="1" spcCol="1270" anchor="ctr" anchorCtr="0">
          <a:noAutofit/>
        </a:bodyPr>
        <a:lstStyle/>
        <a:p>
          <a:pPr lvl="0" algn="ctr" defTabSz="1377950">
            <a:lnSpc>
              <a:spcPct val="90000"/>
            </a:lnSpc>
            <a:spcBef>
              <a:spcPct val="0"/>
            </a:spcBef>
            <a:spcAft>
              <a:spcPct val="35000"/>
            </a:spcAft>
          </a:pPr>
          <a:r>
            <a:rPr lang="zh-CN" altLang="en-US" sz="3100" kern="1200" dirty="0" smtClean="0"/>
            <a:t>动力</a:t>
          </a:r>
          <a:endParaRPr lang="zh-CN" altLang="en-US" sz="3100" kern="1200" dirty="0"/>
        </a:p>
      </dsp:txBody>
      <dsp:txXfrm>
        <a:off x="1533" y="295778"/>
        <a:ext cx="1789863" cy="1033528"/>
      </dsp:txXfrm>
    </dsp:sp>
    <dsp:sp modelId="{C5A281DD-A7ED-47B9-A9AD-99390547DC39}">
      <dsp:nvSpPr>
        <dsp:cNvPr id="0" name=""/>
        <dsp:cNvSpPr/>
      </dsp:nvSpPr>
      <dsp:spPr>
        <a:xfrm>
          <a:off x="1478824" y="277786"/>
          <a:ext cx="1995656" cy="1069512"/>
        </a:xfrm>
        <a:prstGeom prst="chevron">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30480" tIns="15240" rIns="0" bIns="15240" numCol="1" spcCol="1270" anchor="ctr" anchorCtr="0">
          <a:noAutofit/>
        </a:bodyPr>
        <a:lstStyle/>
        <a:p>
          <a:pPr lvl="0" algn="ctr" defTabSz="1066800">
            <a:lnSpc>
              <a:spcPct val="90000"/>
            </a:lnSpc>
            <a:spcBef>
              <a:spcPct val="0"/>
            </a:spcBef>
            <a:spcAft>
              <a:spcPct val="35000"/>
            </a:spcAft>
          </a:pPr>
          <a:r>
            <a:rPr lang="zh-CN" altLang="en-US" sz="2400" kern="1200" dirty="0" smtClean="0"/>
            <a:t>肺</a:t>
          </a:r>
          <a:endParaRPr lang="en-US" altLang="zh-CN" sz="2400" kern="1200" dirty="0" smtClean="0"/>
        </a:p>
        <a:p>
          <a:pPr lvl="0" algn="ctr" defTabSz="1066800">
            <a:lnSpc>
              <a:spcPct val="90000"/>
            </a:lnSpc>
            <a:spcBef>
              <a:spcPct val="0"/>
            </a:spcBef>
            <a:spcAft>
              <a:spcPct val="35000"/>
            </a:spcAft>
          </a:pPr>
          <a:r>
            <a:rPr lang="zh-CN" altLang="en-US" sz="2400" kern="1200" dirty="0" smtClean="0"/>
            <a:t>气管</a:t>
          </a:r>
          <a:endParaRPr lang="zh-CN" altLang="en-US" sz="2400" kern="1200" dirty="0"/>
        </a:p>
      </dsp:txBody>
      <dsp:txXfrm>
        <a:off x="1478824" y="277786"/>
        <a:ext cx="1995656" cy="1069512"/>
      </dsp:txXfrm>
    </dsp:sp>
    <dsp:sp modelId="{21E6EE62-6D45-420F-9CE6-567B013A9D61}">
      <dsp:nvSpPr>
        <dsp:cNvPr id="0" name=""/>
        <dsp:cNvSpPr/>
      </dsp:nvSpPr>
      <dsp:spPr>
        <a:xfrm>
          <a:off x="3195088" y="277786"/>
          <a:ext cx="4636547" cy="1069512"/>
        </a:xfrm>
        <a:prstGeom prst="chevron">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30480" tIns="15240" rIns="0" bIns="15240" numCol="1" spcCol="1270" anchor="ctr" anchorCtr="0">
          <a:noAutofit/>
        </a:bodyPr>
        <a:lstStyle/>
        <a:p>
          <a:pPr lvl="0" algn="ctr" defTabSz="1066800">
            <a:lnSpc>
              <a:spcPct val="90000"/>
            </a:lnSpc>
            <a:spcBef>
              <a:spcPct val="0"/>
            </a:spcBef>
            <a:spcAft>
              <a:spcPct val="35000"/>
            </a:spcAft>
          </a:pPr>
          <a:r>
            <a:rPr lang="zh-CN" altLang="en-US" sz="2400" kern="1200" dirty="0" smtClean="0"/>
            <a:t>呼和吸形成的气流，为说话提供动力</a:t>
          </a:r>
          <a:endParaRPr lang="zh-CN" altLang="en-US" sz="2400" kern="1200" dirty="0"/>
        </a:p>
      </dsp:txBody>
      <dsp:txXfrm>
        <a:off x="3195088" y="277786"/>
        <a:ext cx="4636547" cy="1069512"/>
      </dsp:txXfrm>
    </dsp:sp>
    <dsp:sp modelId="{406A935C-F4AD-43DF-8E8A-64E40B7DA1BA}">
      <dsp:nvSpPr>
        <dsp:cNvPr id="0" name=""/>
        <dsp:cNvSpPr/>
      </dsp:nvSpPr>
      <dsp:spPr>
        <a:xfrm>
          <a:off x="1533" y="1481945"/>
          <a:ext cx="1639972" cy="961761"/>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9370" tIns="19685" rIns="0" bIns="19685" numCol="1" spcCol="1270" anchor="ctr" anchorCtr="0">
          <a:noAutofit/>
        </a:bodyPr>
        <a:lstStyle/>
        <a:p>
          <a:pPr lvl="0" algn="ctr" defTabSz="1377950">
            <a:lnSpc>
              <a:spcPct val="90000"/>
            </a:lnSpc>
            <a:spcBef>
              <a:spcPct val="0"/>
            </a:spcBef>
            <a:spcAft>
              <a:spcPct val="35000"/>
            </a:spcAft>
          </a:pPr>
          <a:r>
            <a:rPr lang="zh-CN" altLang="en-US" sz="3100" kern="1200" dirty="0" smtClean="0"/>
            <a:t>声源</a:t>
          </a:r>
          <a:endParaRPr lang="zh-CN" altLang="en-US" sz="3100" kern="1200" dirty="0"/>
        </a:p>
      </dsp:txBody>
      <dsp:txXfrm>
        <a:off x="1533" y="1481945"/>
        <a:ext cx="1639972" cy="961761"/>
      </dsp:txXfrm>
    </dsp:sp>
    <dsp:sp modelId="{F1D81271-E719-41A6-A285-8F2850B2500E}">
      <dsp:nvSpPr>
        <dsp:cNvPr id="0" name=""/>
        <dsp:cNvSpPr/>
      </dsp:nvSpPr>
      <dsp:spPr>
        <a:xfrm>
          <a:off x="1328933" y="1495827"/>
          <a:ext cx="1995656" cy="933998"/>
        </a:xfrm>
        <a:prstGeom prst="chevron">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30480" tIns="15240" rIns="0" bIns="15240" numCol="1" spcCol="1270" anchor="ctr" anchorCtr="0">
          <a:noAutofit/>
        </a:bodyPr>
        <a:lstStyle/>
        <a:p>
          <a:pPr lvl="0" algn="ctr" defTabSz="1066800">
            <a:lnSpc>
              <a:spcPct val="90000"/>
            </a:lnSpc>
            <a:spcBef>
              <a:spcPct val="0"/>
            </a:spcBef>
            <a:spcAft>
              <a:spcPct val="35000"/>
            </a:spcAft>
          </a:pPr>
          <a:r>
            <a:rPr lang="zh-CN" altLang="en-US" sz="2400" kern="1200" dirty="0" smtClean="0"/>
            <a:t>喉头</a:t>
          </a:r>
          <a:endParaRPr lang="en-US" altLang="zh-CN" sz="2400" kern="1200" dirty="0" smtClean="0"/>
        </a:p>
        <a:p>
          <a:pPr lvl="0" algn="ctr" defTabSz="1066800">
            <a:lnSpc>
              <a:spcPct val="90000"/>
            </a:lnSpc>
            <a:spcBef>
              <a:spcPct val="0"/>
            </a:spcBef>
            <a:spcAft>
              <a:spcPct val="35000"/>
            </a:spcAft>
          </a:pPr>
          <a:r>
            <a:rPr lang="zh-CN" altLang="en-US" sz="2400" kern="1200" dirty="0" smtClean="0"/>
            <a:t>声带</a:t>
          </a:r>
          <a:endParaRPr lang="zh-CN" altLang="en-US" sz="2400" kern="1200" dirty="0"/>
        </a:p>
      </dsp:txBody>
      <dsp:txXfrm>
        <a:off x="1328933" y="1495827"/>
        <a:ext cx="1995656" cy="933998"/>
      </dsp:txXfrm>
    </dsp:sp>
    <dsp:sp modelId="{55A45AAA-321D-47D2-A01C-8478EAE26E47}">
      <dsp:nvSpPr>
        <dsp:cNvPr id="0" name=""/>
        <dsp:cNvSpPr/>
      </dsp:nvSpPr>
      <dsp:spPr>
        <a:xfrm>
          <a:off x="3045197" y="1495827"/>
          <a:ext cx="4435146" cy="933998"/>
        </a:xfrm>
        <a:prstGeom prst="chevron">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30480" tIns="15240" rIns="0" bIns="15240" numCol="1" spcCol="1270" anchor="ctr" anchorCtr="0">
          <a:noAutofit/>
        </a:bodyPr>
        <a:lstStyle/>
        <a:p>
          <a:pPr lvl="0" algn="ctr" defTabSz="1066800">
            <a:lnSpc>
              <a:spcPct val="90000"/>
            </a:lnSpc>
            <a:spcBef>
              <a:spcPct val="0"/>
            </a:spcBef>
            <a:spcAft>
              <a:spcPct val="35000"/>
            </a:spcAft>
          </a:pPr>
          <a:r>
            <a:rPr lang="zh-CN" altLang="en-US" sz="2400" kern="1200" dirty="0" smtClean="0"/>
            <a:t>气流通过声门，振动声带，发出声音</a:t>
          </a:r>
          <a:endParaRPr lang="zh-CN" altLang="en-US" sz="2400" kern="1200" dirty="0"/>
        </a:p>
      </dsp:txBody>
      <dsp:txXfrm>
        <a:off x="3045197" y="1495827"/>
        <a:ext cx="4435146" cy="933998"/>
      </dsp:txXfrm>
    </dsp:sp>
    <dsp:sp modelId="{1AA87B2C-8BD9-4E37-96C5-75133AB09758}">
      <dsp:nvSpPr>
        <dsp:cNvPr id="0" name=""/>
        <dsp:cNvSpPr/>
      </dsp:nvSpPr>
      <dsp:spPr>
        <a:xfrm>
          <a:off x="1533" y="2701402"/>
          <a:ext cx="1676375" cy="961761"/>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9370" tIns="19685" rIns="0" bIns="19685" numCol="1" spcCol="1270" anchor="ctr" anchorCtr="0">
          <a:noAutofit/>
        </a:bodyPr>
        <a:lstStyle/>
        <a:p>
          <a:pPr lvl="0" algn="ctr" defTabSz="1377950">
            <a:lnSpc>
              <a:spcPct val="90000"/>
            </a:lnSpc>
            <a:spcBef>
              <a:spcPct val="0"/>
            </a:spcBef>
            <a:spcAft>
              <a:spcPct val="35000"/>
            </a:spcAft>
          </a:pPr>
          <a:r>
            <a:rPr lang="zh-CN" altLang="en-US" sz="3100" kern="1200" dirty="0" smtClean="0"/>
            <a:t>共鸣</a:t>
          </a:r>
          <a:endParaRPr lang="zh-CN" altLang="en-US" sz="3100" kern="1200" dirty="0"/>
        </a:p>
      </dsp:txBody>
      <dsp:txXfrm>
        <a:off x="1533" y="2701402"/>
        <a:ext cx="1676375" cy="961761"/>
      </dsp:txXfrm>
    </dsp:sp>
    <dsp:sp modelId="{88A4C337-30D0-4E16-ABA7-2D52FBA9E3B2}">
      <dsp:nvSpPr>
        <dsp:cNvPr id="0" name=""/>
        <dsp:cNvSpPr/>
      </dsp:nvSpPr>
      <dsp:spPr>
        <a:xfrm>
          <a:off x="1365336" y="2578354"/>
          <a:ext cx="2068657" cy="1207858"/>
        </a:xfrm>
        <a:prstGeom prst="chevron">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26670" tIns="13335" rIns="0" bIns="13335" numCol="1" spcCol="1270" anchor="ctr" anchorCtr="0">
          <a:noAutofit/>
        </a:bodyPr>
        <a:lstStyle/>
        <a:p>
          <a:pPr lvl="0" algn="ctr" defTabSz="933450">
            <a:lnSpc>
              <a:spcPct val="90000"/>
            </a:lnSpc>
            <a:spcBef>
              <a:spcPct val="0"/>
            </a:spcBef>
            <a:spcAft>
              <a:spcPct val="35000"/>
            </a:spcAft>
          </a:pPr>
          <a:r>
            <a:rPr lang="zh-CN" altLang="en-US" sz="2100" kern="1200" dirty="0" smtClean="0"/>
            <a:t>口腔</a:t>
          </a:r>
          <a:endParaRPr lang="en-US" altLang="zh-CN" sz="2100" kern="1200" dirty="0" smtClean="0"/>
        </a:p>
        <a:p>
          <a:pPr lvl="0" algn="ctr" defTabSz="933450">
            <a:lnSpc>
              <a:spcPct val="90000"/>
            </a:lnSpc>
            <a:spcBef>
              <a:spcPct val="0"/>
            </a:spcBef>
            <a:spcAft>
              <a:spcPct val="35000"/>
            </a:spcAft>
          </a:pPr>
          <a:r>
            <a:rPr lang="zh-CN" altLang="en-US" sz="2100" kern="1200" dirty="0" smtClean="0"/>
            <a:t>鼻腔</a:t>
          </a:r>
          <a:endParaRPr lang="en-US" altLang="zh-CN" sz="2100" kern="1200" dirty="0" smtClean="0"/>
        </a:p>
        <a:p>
          <a:pPr lvl="0" algn="ctr" defTabSz="933450">
            <a:lnSpc>
              <a:spcPct val="90000"/>
            </a:lnSpc>
            <a:spcBef>
              <a:spcPct val="0"/>
            </a:spcBef>
            <a:spcAft>
              <a:spcPct val="35000"/>
            </a:spcAft>
          </a:pPr>
          <a:r>
            <a:rPr lang="zh-CN" altLang="en-US" sz="2100" kern="1200" dirty="0" smtClean="0"/>
            <a:t>咽腔</a:t>
          </a:r>
          <a:endParaRPr lang="zh-CN" altLang="en-US" sz="2100" kern="1200" dirty="0"/>
        </a:p>
      </dsp:txBody>
      <dsp:txXfrm>
        <a:off x="1365336" y="2578354"/>
        <a:ext cx="2068657" cy="1207858"/>
      </dsp:txXfrm>
    </dsp:sp>
    <dsp:sp modelId="{FF95C49D-634D-4608-A449-681046AFB3DB}">
      <dsp:nvSpPr>
        <dsp:cNvPr id="0" name=""/>
        <dsp:cNvSpPr/>
      </dsp:nvSpPr>
      <dsp:spPr>
        <a:xfrm>
          <a:off x="3154601" y="2578354"/>
          <a:ext cx="4916358" cy="1207858"/>
        </a:xfrm>
        <a:prstGeom prst="chevron">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30480" tIns="15240" rIns="0" bIns="15240" numCol="1" spcCol="1270" anchor="ctr" anchorCtr="0">
          <a:noAutofit/>
        </a:bodyPr>
        <a:lstStyle/>
        <a:p>
          <a:pPr lvl="0" algn="ctr" defTabSz="1066800">
            <a:lnSpc>
              <a:spcPct val="90000"/>
            </a:lnSpc>
            <a:spcBef>
              <a:spcPct val="0"/>
            </a:spcBef>
            <a:spcAft>
              <a:spcPct val="35000"/>
            </a:spcAft>
          </a:pPr>
          <a:r>
            <a:rPr lang="zh-CN" altLang="en-US" sz="2400" kern="1200" dirty="0" smtClean="0"/>
            <a:t>口腔肌肉和舌头的活动，改变共鸣腔的形状，发出不同的语音</a:t>
          </a:r>
          <a:endParaRPr lang="zh-CN" altLang="en-US" sz="2400" kern="1200" dirty="0"/>
        </a:p>
      </dsp:txBody>
      <dsp:txXfrm>
        <a:off x="3154601" y="2578354"/>
        <a:ext cx="4916358" cy="1207858"/>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nodeVertAlign" val="t"/>
          <dgm:param type="vertAlign" val="mid"/>
          <dgm:param type="nodeHorzAlign" val="l"/>
          <dgm:param type="fallback" val="2D"/>
        </dgm:alg>
      </dgm:if>
      <dgm:else name="Name3">
        <dgm:alg type="lin">
          <dgm:param type="linDir" val="fromT"/>
          <dgm:param type="nodeVertAlign" val="t"/>
          <dgm:param type="vertAlign" val="mid"/>
          <dgm:param type="nodeHorzAlign" val="r"/>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VertAlign" val="mid"/>
              <dgm:param type="nodeHorzAlign" val="l"/>
              <dgm:param type="fallback" val="2D"/>
            </dgm:alg>
          </dgm:if>
          <dgm:else name="Name7">
            <dgm:alg type="lin">
              <dgm:param type="linDir" val="fromR"/>
              <dgm:param type="nodeVertAlign" val="mid"/>
              <dgm:param type="nodeHorzAlign" val="r"/>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type="chevron" r:blip="" rot="180">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type="chevron" r:blip="" rot="180">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2">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3">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3">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2">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3">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callout">
    <dgm:scene3d>
      <a:camera prst="orthographicFront"/>
      <a:lightRig rig="threePt" dir="t"/>
    </dgm:scene3d>
    <dgm:txPr/>
    <dgm:style>
      <a:lnRef idx="1">
        <a:scrgbClr r="0" g="0" b="0"/>
      </a:lnRef>
      <a:fillRef idx="0">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3">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2">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3">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3">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3">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3">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3">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46A225-9B7C-450B-B7CB-7FB580C265E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AE12E0-CB5E-4811-9E57-EDE09767FA0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022F4AFA-5D78-44D4-904B-137FDF72ED27}"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7891C3E-7798-42BE-9B54-34F1A8AD8C7C}"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E4CEBEE-A19D-4EAC-BE98-CF52C2D6169A}"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568938F-1253-4D82-8533-8B375B0EEBFC}"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7549E283-0F5C-4A3D-B686-82EE7790DF8C}"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EA1705E-1C61-4E28-BB79-687FA001B113}"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ECC39E4F-E5D3-4377-9CC4-1CA326F2F1E5}"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D7051E3F-5964-4976-A54E-28AECBD35797}"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lvl1pPr>
              <a:defRPr/>
            </a:lvl1pPr>
          </a:lstStyle>
          <a:p>
            <a:pPr>
              <a:defRPr/>
            </a:pPr>
            <a:fld id="{678AC7DD-C4E4-4546-AAE0-3A220CE312DD}"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4CCD589-558E-427D-BDA9-CAA7D024E61A}"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74ED0AB0-175D-4F3F-A11B-65B740BD6F90}"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1B7359CA-8443-40A3-91F8-1E441DB2F480}"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F41F09DD-137D-4E14-B322-FD9B242CA8C7}" type="datetimeFigureOut">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6A81B40B-B3FE-4A23-80DC-33A4851AB729}"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E2F96829-01C8-47A6-9C9D-934CAC22744E}"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D5093C08-76BC-456C-8F54-52444F46E957}"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6EDDBD3F-3101-4FF5-8E3F-8A1B50AA431F}" type="datetimeFigureOut">
              <a:rPr lang="zh-CN" altLang="en-US"/>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1EEC0256-0217-4DCA-AE72-BDE7682C5144}"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3"/>
          <p:cNvSpPr>
            <a:spLocks noGrp="1"/>
          </p:cNvSpPr>
          <p:nvPr>
            <p:ph type="dt" sz="half" idx="10"/>
          </p:nvPr>
        </p:nvSpPr>
        <p:spPr/>
        <p:txBody>
          <a:bodyPr/>
          <a:lstStyle>
            <a:lvl1pPr>
              <a:defRPr/>
            </a:lvl1pPr>
          </a:lstStyle>
          <a:p>
            <a:pPr>
              <a:defRPr/>
            </a:pPr>
            <a:fld id="{B2937554-1D4B-4A48-828F-522D4AC05068}"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50F6B9CC-2BD3-46F7-88C9-6E11AD3243A8}"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3"/>
          <p:cNvSpPr>
            <a:spLocks noGrp="1"/>
          </p:cNvSpPr>
          <p:nvPr>
            <p:ph type="dt" sz="half" idx="10"/>
          </p:nvPr>
        </p:nvSpPr>
        <p:spPr/>
        <p:txBody>
          <a:bodyPr/>
          <a:lstStyle>
            <a:lvl1pPr>
              <a:defRPr/>
            </a:lvl1pPr>
          </a:lstStyle>
          <a:p>
            <a:pPr>
              <a:defRPr/>
            </a:pPr>
            <a:fld id="{C44E1961-30C1-4FF7-A8A0-0218913F2BC7}"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B13288E6-B8BD-432E-AB01-41F7EDCF3A26}"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2" cstate="print">
            <a:alphaModFix amt="70000"/>
            <a:lum/>
          </a:blip>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CE75A0E5-2D2A-44DB-84FC-4A838C0BA53C}" type="datetimeFigureOut">
              <a:rPr lang="zh-CN" altLang="en-US"/>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70807E8C-CAC7-406E-942E-D58AFC6F8505}"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宋体" charset="-122"/>
        </a:defRPr>
      </a:lvl2pPr>
      <a:lvl3pPr algn="ctr" rtl="0" fontAlgn="base">
        <a:spcBef>
          <a:spcPct val="0"/>
        </a:spcBef>
        <a:spcAft>
          <a:spcPct val="0"/>
        </a:spcAft>
        <a:defRPr sz="4400">
          <a:solidFill>
            <a:schemeClr val="tx1"/>
          </a:solidFill>
          <a:latin typeface="Calibri" pitchFamily="34" charset="0"/>
          <a:ea typeface="宋体" charset="-122"/>
        </a:defRPr>
      </a:lvl3pPr>
      <a:lvl4pPr algn="ctr" rtl="0" fontAlgn="base">
        <a:spcBef>
          <a:spcPct val="0"/>
        </a:spcBef>
        <a:spcAft>
          <a:spcPct val="0"/>
        </a:spcAft>
        <a:defRPr sz="4400">
          <a:solidFill>
            <a:schemeClr val="tx1"/>
          </a:solidFill>
          <a:latin typeface="Calibri" pitchFamily="34" charset="0"/>
          <a:ea typeface="宋体" charset="-122"/>
        </a:defRPr>
      </a:lvl4pPr>
      <a:lvl5pPr algn="ctr" rtl="0" fontAlgn="base">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1676400"/>
            <a:ext cx="7772400" cy="1538286"/>
          </a:xfrm>
        </p:spPr>
        <p:txBody>
          <a:bodyPr/>
          <a:lstStyle/>
          <a:p>
            <a:r>
              <a:rPr lang="zh-CN" altLang="en-US" sz="8000" dirty="0">
                <a:latin typeface="华文琥珀" pitchFamily="2" charset="-122"/>
                <a:ea typeface="华文琥珀" pitchFamily="2" charset="-122"/>
              </a:rPr>
              <a:t>现 代 汉 语</a:t>
            </a:r>
            <a:endParaRPr lang="zh-CN" altLang="en-US" sz="8000" dirty="0">
              <a:latin typeface="华文琥珀" pitchFamily="2" charset="-122"/>
              <a:ea typeface="华文琥珀" pitchFamily="2" charset="-122"/>
            </a:endParaRPr>
          </a:p>
        </p:txBody>
      </p:sp>
      <p:sp>
        <p:nvSpPr>
          <p:cNvPr id="2051" name="Rectangle 3"/>
          <p:cNvSpPr>
            <a:spLocks noGrp="1" noChangeArrowheads="1"/>
          </p:cNvSpPr>
          <p:nvPr>
            <p:ph type="subTitle" idx="1"/>
          </p:nvPr>
        </p:nvSpPr>
        <p:spPr>
          <a:xfrm>
            <a:off x="1371600" y="3886200"/>
            <a:ext cx="6400800" cy="990600"/>
          </a:xfrm>
        </p:spPr>
        <p:txBody>
          <a:bodyPr/>
          <a:lstStyle/>
          <a:p>
            <a:pPr algn="l"/>
            <a:r>
              <a:rPr lang="zh-CN" altLang="en-US" sz="2400" dirty="0" smtClean="0"/>
              <a:t>主     编：黄伯荣  李    炜</a:t>
            </a:r>
            <a:endParaRPr lang="zh-CN" alt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en-US" altLang="zh-CN" dirty="0" smtClean="0"/>
              <a:t>1. </a:t>
            </a:r>
            <a:r>
              <a:rPr lang="zh-CN" altLang="en-US" dirty="0" smtClean="0"/>
              <a:t>音高</a:t>
            </a:r>
            <a:endParaRPr lang="zh-CN" altLang="en-US" dirty="0"/>
          </a:p>
        </p:txBody>
      </p:sp>
      <p:sp>
        <p:nvSpPr>
          <p:cNvPr id="3" name="内容占位符 2"/>
          <p:cNvSpPr>
            <a:spLocks noGrp="1"/>
          </p:cNvSpPr>
          <p:nvPr>
            <p:ph idx="1"/>
          </p:nvPr>
        </p:nvSpPr>
        <p:spPr/>
        <p:txBody>
          <a:bodyPr>
            <a:normAutofit/>
          </a:bodyPr>
          <a:lstStyle/>
          <a:p>
            <a:r>
              <a:rPr lang="zh-CN" altLang="en-US" sz="2400" b="1" dirty="0" smtClean="0"/>
              <a:t>音高：声音的高低。</a:t>
            </a:r>
            <a:endParaRPr lang="en-US" altLang="zh-CN" sz="2400" b="1" dirty="0" smtClean="0"/>
          </a:p>
          <a:p>
            <a:r>
              <a:rPr lang="zh-CN" altLang="en-US" sz="2400" dirty="0" smtClean="0"/>
              <a:t>音高跟声带的状态有关。</a:t>
            </a:r>
            <a:endParaRPr lang="en-US" altLang="zh-CN" sz="2400" dirty="0" smtClean="0"/>
          </a:p>
          <a:p>
            <a:r>
              <a:rPr lang="zh-CN" altLang="en-US" sz="2400" dirty="0" smtClean="0"/>
              <a:t>声带较长、较厚和较松，发出的声音就较低，反之则较高。</a:t>
            </a:r>
            <a:endParaRPr lang="en-US" altLang="zh-CN" sz="2400" dirty="0" smtClean="0"/>
          </a:p>
          <a:p>
            <a:endParaRPr lang="en-US" altLang="zh-CN" sz="2400" dirty="0" smtClean="0"/>
          </a:p>
          <a:p>
            <a:r>
              <a:rPr lang="zh-CN" altLang="en-US" sz="2400" dirty="0" smtClean="0"/>
              <a:t>音高在语音里的表现主要是音节里的声调和依附在句子上高低起伏的语调。</a:t>
            </a:r>
            <a:endParaRPr lang="zh-CN" alt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en-US" altLang="zh-CN" dirty="0" smtClean="0"/>
              <a:t>2. </a:t>
            </a:r>
            <a:r>
              <a:rPr lang="zh-CN" altLang="en-US" dirty="0" smtClean="0"/>
              <a:t>音强</a:t>
            </a:r>
            <a:endParaRPr lang="zh-CN" altLang="en-US" dirty="0"/>
          </a:p>
        </p:txBody>
      </p:sp>
      <p:sp>
        <p:nvSpPr>
          <p:cNvPr id="3" name="内容占位符 2"/>
          <p:cNvSpPr>
            <a:spLocks noGrp="1"/>
          </p:cNvSpPr>
          <p:nvPr>
            <p:ph idx="1"/>
          </p:nvPr>
        </p:nvSpPr>
        <p:spPr/>
        <p:txBody>
          <a:bodyPr/>
          <a:lstStyle/>
          <a:p>
            <a:r>
              <a:rPr lang="zh-CN" altLang="en-US" sz="2400" b="1" dirty="0" smtClean="0"/>
              <a:t>音强：声音的强弱。</a:t>
            </a:r>
            <a:endParaRPr lang="en-US" altLang="zh-CN" sz="2400" b="1" dirty="0" smtClean="0"/>
          </a:p>
          <a:p>
            <a:r>
              <a:rPr lang="zh-CN" altLang="en-US" sz="2400" dirty="0" smtClean="0"/>
              <a:t>语音的强弱跟发音时气流的强弱有关。</a:t>
            </a:r>
            <a:endParaRPr lang="en-US" altLang="zh-CN" sz="2400" dirty="0" smtClean="0"/>
          </a:p>
          <a:p>
            <a:r>
              <a:rPr lang="zh-CN" altLang="en-US" sz="2400" dirty="0" smtClean="0"/>
              <a:t>气流强，冲击声带形成的振动就大，声音听起来就较强，反之则较弱。</a:t>
            </a:r>
            <a:endParaRPr lang="en-US" altLang="zh-CN" sz="2400" dirty="0" smtClean="0"/>
          </a:p>
          <a:p>
            <a:endParaRPr lang="en-US" altLang="zh-CN" sz="2400" dirty="0" smtClean="0"/>
          </a:p>
          <a:p>
            <a:r>
              <a:rPr lang="zh-CN" altLang="en-US" sz="2400" dirty="0" smtClean="0"/>
              <a:t>音强在语音里的表现主要是重音、轻音和轻声。</a:t>
            </a:r>
            <a:endParaRPr lang="zh-CN" alt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en-US" altLang="zh-CN" dirty="0" smtClean="0"/>
              <a:t>3. </a:t>
            </a:r>
            <a:r>
              <a:rPr lang="zh-CN" altLang="en-US" dirty="0" smtClean="0"/>
              <a:t>音长</a:t>
            </a:r>
            <a:endParaRPr lang="zh-CN" altLang="en-US" dirty="0"/>
          </a:p>
        </p:txBody>
      </p:sp>
      <p:sp>
        <p:nvSpPr>
          <p:cNvPr id="3" name="内容占位符 2"/>
          <p:cNvSpPr>
            <a:spLocks noGrp="1"/>
          </p:cNvSpPr>
          <p:nvPr>
            <p:ph idx="1"/>
          </p:nvPr>
        </p:nvSpPr>
        <p:spPr/>
        <p:txBody>
          <a:bodyPr/>
          <a:lstStyle/>
          <a:p>
            <a:r>
              <a:rPr lang="zh-CN" altLang="en-US" sz="2400" b="1" dirty="0" smtClean="0"/>
              <a:t>音长：声音的长短</a:t>
            </a:r>
            <a:r>
              <a:rPr lang="zh-CN" altLang="en-US" sz="2400" dirty="0" smtClean="0"/>
              <a:t>。</a:t>
            </a:r>
            <a:endParaRPr lang="en-US" altLang="zh-CN" sz="2400" dirty="0" smtClean="0"/>
          </a:p>
          <a:p>
            <a:r>
              <a:rPr lang="zh-CN" altLang="en-US" sz="2400" dirty="0" smtClean="0"/>
              <a:t>语音的长短跟发音时声带振动的时间长短有关，声带振动时间长，声音听起来就长，反之则较短。</a:t>
            </a:r>
            <a:endParaRPr lang="en-US" altLang="zh-CN" sz="2400" dirty="0" smtClean="0"/>
          </a:p>
          <a:p>
            <a:endParaRPr lang="en-US" altLang="zh-CN" sz="2400" dirty="0" smtClean="0"/>
          </a:p>
          <a:p>
            <a:r>
              <a:rPr lang="zh-CN" altLang="en-US" sz="2400" dirty="0" smtClean="0"/>
              <a:t>音长在语音里的表现主要是能区别意义的长音和短音。</a:t>
            </a:r>
            <a:endParaRPr lang="zh-CN" alt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en-US" altLang="zh-CN" dirty="0" smtClean="0"/>
              <a:t>4. </a:t>
            </a:r>
            <a:r>
              <a:rPr lang="zh-CN" altLang="en-US" dirty="0" smtClean="0"/>
              <a:t>音色</a:t>
            </a:r>
            <a:endParaRPr lang="zh-CN" altLang="en-US" dirty="0"/>
          </a:p>
        </p:txBody>
      </p:sp>
      <p:sp>
        <p:nvSpPr>
          <p:cNvPr id="3" name="内容占位符 2"/>
          <p:cNvSpPr>
            <a:spLocks noGrp="1"/>
          </p:cNvSpPr>
          <p:nvPr>
            <p:ph idx="1"/>
          </p:nvPr>
        </p:nvSpPr>
        <p:spPr/>
        <p:txBody>
          <a:bodyPr>
            <a:normAutofit/>
          </a:bodyPr>
          <a:lstStyle/>
          <a:p>
            <a:r>
              <a:rPr lang="zh-CN" altLang="en-US" sz="2400" b="1" dirty="0" smtClean="0"/>
              <a:t>音色：声音的特色、特质，是一个声音区别于其他声音的根本特点。</a:t>
            </a:r>
            <a:endParaRPr lang="en-US" altLang="zh-CN" sz="2400" b="1" dirty="0" smtClean="0"/>
          </a:p>
          <a:p>
            <a:r>
              <a:rPr lang="zh-CN" altLang="en-US" sz="2400" b="1" dirty="0" smtClean="0"/>
              <a:t>又称音质。</a:t>
            </a:r>
            <a:endParaRPr lang="en-US" altLang="zh-CN" sz="2400" b="1" dirty="0" smtClean="0"/>
          </a:p>
          <a:p>
            <a:endParaRPr lang="en-US" altLang="zh-CN" sz="2400" b="1" dirty="0" smtClean="0"/>
          </a:p>
          <a:p>
            <a:r>
              <a:rPr lang="zh-CN" altLang="en-US" sz="2400" dirty="0" smtClean="0"/>
              <a:t>造成音色不同的原因：</a:t>
            </a:r>
            <a:endParaRPr lang="en-US" altLang="zh-CN" sz="2400" b="1" dirty="0" smtClean="0"/>
          </a:p>
          <a:p>
            <a:pPr>
              <a:buNone/>
            </a:pPr>
            <a:r>
              <a:rPr lang="zh-CN" altLang="en-US" sz="2400" dirty="0" smtClean="0"/>
              <a:t>（</a:t>
            </a:r>
            <a:r>
              <a:rPr lang="en-US" altLang="zh-CN" sz="2400" dirty="0" smtClean="0"/>
              <a:t>1</a:t>
            </a:r>
            <a:r>
              <a:rPr lang="zh-CN" altLang="en-US" sz="2400" dirty="0" smtClean="0"/>
              <a:t>）发音体不同</a:t>
            </a:r>
            <a:endParaRPr lang="en-US" altLang="zh-CN" sz="2400" dirty="0" smtClean="0"/>
          </a:p>
          <a:p>
            <a:pPr>
              <a:buNone/>
            </a:pPr>
            <a:r>
              <a:rPr lang="zh-CN" altLang="en-US" sz="2400" dirty="0" smtClean="0"/>
              <a:t>（</a:t>
            </a:r>
            <a:r>
              <a:rPr lang="en-US" altLang="zh-CN" sz="2400" dirty="0" smtClean="0"/>
              <a:t>2</a:t>
            </a:r>
            <a:r>
              <a:rPr lang="zh-CN" altLang="en-US" sz="2400" dirty="0" smtClean="0"/>
              <a:t>）发音方法不同</a:t>
            </a:r>
            <a:endParaRPr lang="en-US" altLang="zh-CN" sz="2400" dirty="0" smtClean="0"/>
          </a:p>
          <a:p>
            <a:pPr>
              <a:buNone/>
            </a:pPr>
            <a:r>
              <a:rPr lang="zh-CN" altLang="en-US" sz="2400" dirty="0" smtClean="0"/>
              <a:t>（</a:t>
            </a:r>
            <a:r>
              <a:rPr lang="en-US" altLang="zh-CN" sz="2400" dirty="0" smtClean="0"/>
              <a:t>3</a:t>
            </a:r>
            <a:r>
              <a:rPr lang="zh-CN" altLang="en-US" sz="2400" dirty="0" smtClean="0"/>
              <a:t>）共鸣器的形状不同</a:t>
            </a:r>
            <a:endParaRPr lang="zh-CN" altLang="en-US"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en-US" altLang="zh-CN" dirty="0" smtClean="0"/>
              <a:t>4. </a:t>
            </a:r>
            <a:r>
              <a:rPr lang="zh-CN" altLang="en-US" dirty="0" smtClean="0"/>
              <a:t>音色</a:t>
            </a:r>
            <a:endParaRPr lang="zh-CN" altLang="en-US" dirty="0"/>
          </a:p>
        </p:txBody>
      </p:sp>
      <p:sp>
        <p:nvSpPr>
          <p:cNvPr id="3" name="内容占位符 2"/>
          <p:cNvSpPr>
            <a:spLocks noGrp="1"/>
          </p:cNvSpPr>
          <p:nvPr>
            <p:ph idx="1"/>
          </p:nvPr>
        </p:nvSpPr>
        <p:spPr/>
        <p:txBody>
          <a:bodyPr/>
          <a:lstStyle/>
          <a:p>
            <a:pPr>
              <a:buNone/>
            </a:pPr>
            <a:r>
              <a:rPr lang="zh-CN" altLang="en-US" sz="2400" dirty="0" smtClean="0"/>
              <a:t>（</a:t>
            </a:r>
            <a:r>
              <a:rPr lang="en-US" altLang="zh-CN" sz="2400" dirty="0" smtClean="0"/>
              <a:t>1</a:t>
            </a:r>
            <a:r>
              <a:rPr lang="zh-CN" altLang="en-US" sz="2400" dirty="0" smtClean="0"/>
              <a:t>）发音体</a:t>
            </a:r>
            <a:endParaRPr lang="en-US" altLang="zh-CN" sz="2400" dirty="0" smtClean="0"/>
          </a:p>
          <a:p>
            <a:r>
              <a:rPr lang="zh-CN" altLang="en-US" sz="2400" dirty="0" smtClean="0"/>
              <a:t>例：琴弦发音≠簧片发音</a:t>
            </a:r>
            <a:endParaRPr lang="en-US" altLang="zh-CN" sz="2400" dirty="0" smtClean="0"/>
          </a:p>
          <a:p>
            <a:endParaRPr lang="en-US" altLang="zh-CN" sz="2400" dirty="0" smtClean="0"/>
          </a:p>
          <a:p>
            <a:r>
              <a:rPr lang="zh-CN" altLang="en-US" sz="2400" dirty="0" smtClean="0"/>
              <a:t>语音的声源体是声带。</a:t>
            </a:r>
            <a:endParaRPr lang="en-US" altLang="zh-CN" sz="2400" dirty="0" smtClean="0"/>
          </a:p>
          <a:p>
            <a:r>
              <a:rPr lang="zh-CN" altLang="en-US" sz="2400" dirty="0" smtClean="0"/>
              <a:t>每个人的声带都是独一无二。</a:t>
            </a:r>
            <a:endParaRPr lang="en-US" altLang="zh-CN" sz="2400" dirty="0" smtClean="0"/>
          </a:p>
          <a:p>
            <a:r>
              <a:rPr lang="zh-CN" altLang="en-US" sz="2400" dirty="0" smtClean="0"/>
              <a:t>每个人都有自己的独特音色。</a:t>
            </a:r>
            <a:endParaRPr lang="zh-CN" altLang="en-US" sz="2400" dirty="0" smtClean="0"/>
          </a:p>
          <a:p>
            <a:endParaRPr lang="zh-CN" alt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en-US" altLang="zh-CN" dirty="0" smtClean="0"/>
              <a:t>4. </a:t>
            </a:r>
            <a:r>
              <a:rPr lang="zh-CN" altLang="en-US" dirty="0" smtClean="0"/>
              <a:t>音色</a:t>
            </a:r>
            <a:endParaRPr lang="zh-CN" altLang="en-US" dirty="0"/>
          </a:p>
        </p:txBody>
      </p:sp>
      <p:sp>
        <p:nvSpPr>
          <p:cNvPr id="3" name="内容占位符 2"/>
          <p:cNvSpPr>
            <a:spLocks noGrp="1"/>
          </p:cNvSpPr>
          <p:nvPr>
            <p:ph idx="1"/>
          </p:nvPr>
        </p:nvSpPr>
        <p:spPr/>
        <p:txBody>
          <a:bodyPr>
            <a:normAutofit/>
          </a:bodyPr>
          <a:lstStyle/>
          <a:p>
            <a:pPr>
              <a:buNone/>
            </a:pPr>
            <a:r>
              <a:rPr lang="zh-CN" altLang="en-US" sz="2400" dirty="0" smtClean="0"/>
              <a:t>（</a:t>
            </a:r>
            <a:r>
              <a:rPr lang="en-US" altLang="zh-CN" sz="2400" dirty="0" smtClean="0"/>
              <a:t>2</a:t>
            </a:r>
            <a:r>
              <a:rPr lang="zh-CN" altLang="en-US" sz="2400" dirty="0" smtClean="0"/>
              <a:t>）发音方法</a:t>
            </a:r>
            <a:endParaRPr lang="en-US" altLang="zh-CN" sz="2400" dirty="0" smtClean="0"/>
          </a:p>
          <a:p>
            <a:r>
              <a:rPr lang="zh-CN" altLang="en-US" sz="2400" dirty="0" smtClean="0"/>
              <a:t>例：弓拉≠手指弹</a:t>
            </a:r>
            <a:endParaRPr lang="en-US" altLang="zh-CN" sz="2400" dirty="0" smtClean="0"/>
          </a:p>
          <a:p>
            <a:endParaRPr lang="en-US" altLang="zh-CN" sz="2400" dirty="0" smtClean="0"/>
          </a:p>
          <a:p>
            <a:r>
              <a:rPr lang="zh-CN" altLang="en-US" sz="2400" dirty="0" smtClean="0"/>
              <a:t>发音方法的不同主要体现在辅音的发音上。</a:t>
            </a:r>
            <a:endParaRPr lang="en-US" altLang="zh-CN" sz="2400" dirty="0" smtClean="0"/>
          </a:p>
          <a:p>
            <a:r>
              <a:rPr lang="zh-CN" altLang="en-US" sz="2400" dirty="0" smtClean="0"/>
              <a:t>如：舌尖抵住上齿龈发音</a:t>
            </a:r>
            <a:endParaRPr lang="en-US" altLang="zh-CN" sz="2400" dirty="0" smtClean="0"/>
          </a:p>
          <a:p>
            <a:pPr lvl="1"/>
            <a:r>
              <a:rPr lang="en-US" sz="2400" dirty="0" smtClean="0"/>
              <a:t>[d]</a:t>
            </a:r>
            <a:r>
              <a:rPr lang="en-US" altLang="zh-CN" sz="2400" dirty="0" smtClean="0"/>
              <a:t>——</a:t>
            </a:r>
            <a:r>
              <a:rPr lang="zh-CN" altLang="en-US" sz="2400" dirty="0" smtClean="0"/>
              <a:t>完全阻塞后再爆发发音；</a:t>
            </a:r>
            <a:endParaRPr lang="en-US" altLang="zh-CN" sz="2400" dirty="0" smtClean="0"/>
          </a:p>
          <a:p>
            <a:pPr lvl="1"/>
            <a:r>
              <a:rPr lang="en-US" sz="2400" dirty="0" smtClean="0"/>
              <a:t>[l]</a:t>
            </a:r>
            <a:r>
              <a:rPr lang="en-US" altLang="zh-CN" sz="2400" dirty="0" smtClean="0"/>
              <a:t>——</a:t>
            </a:r>
            <a:r>
              <a:rPr lang="zh-CN" altLang="en-US" sz="2400" dirty="0" smtClean="0"/>
              <a:t>让气流从舌身两边通过摩擦发音；</a:t>
            </a:r>
            <a:endParaRPr lang="en-US" altLang="zh-CN" sz="2400" dirty="0" smtClean="0"/>
          </a:p>
          <a:p>
            <a:pPr lvl="1"/>
            <a:r>
              <a:rPr lang="en-US" sz="2400" dirty="0" smtClean="0"/>
              <a:t>[s]</a:t>
            </a:r>
            <a:r>
              <a:rPr lang="en-US" altLang="zh-CN" sz="2400" dirty="0" smtClean="0"/>
              <a:t>——</a:t>
            </a:r>
            <a:r>
              <a:rPr lang="zh-CN" altLang="en-US" sz="2400" dirty="0" smtClean="0"/>
              <a:t>舌尖接近齿背形成缝隙后摩擦发音。</a:t>
            </a:r>
            <a:endParaRPr lang="en-US" altLang="zh-CN"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en-US" altLang="zh-CN" dirty="0" smtClean="0"/>
              <a:t>4. </a:t>
            </a:r>
            <a:r>
              <a:rPr lang="zh-CN" altLang="en-US" dirty="0" smtClean="0"/>
              <a:t>音色</a:t>
            </a:r>
            <a:endParaRPr lang="zh-CN" altLang="en-US" dirty="0"/>
          </a:p>
        </p:txBody>
      </p:sp>
      <p:sp>
        <p:nvSpPr>
          <p:cNvPr id="3" name="内容占位符 2"/>
          <p:cNvSpPr>
            <a:spLocks noGrp="1"/>
          </p:cNvSpPr>
          <p:nvPr>
            <p:ph idx="1"/>
          </p:nvPr>
        </p:nvSpPr>
        <p:spPr/>
        <p:txBody>
          <a:bodyPr>
            <a:normAutofit/>
          </a:bodyPr>
          <a:lstStyle/>
          <a:p>
            <a:pPr>
              <a:buNone/>
            </a:pPr>
            <a:r>
              <a:rPr lang="zh-CN" altLang="en-US" sz="2400" dirty="0" smtClean="0"/>
              <a:t>（</a:t>
            </a:r>
            <a:r>
              <a:rPr lang="en-US" altLang="zh-CN" sz="2400" dirty="0" smtClean="0"/>
              <a:t>3</a:t>
            </a:r>
            <a:r>
              <a:rPr lang="zh-CN" altLang="en-US" sz="2400" dirty="0" smtClean="0"/>
              <a:t>）共鸣器形状</a:t>
            </a:r>
            <a:endParaRPr lang="en-US" altLang="zh-CN" sz="2400" dirty="0" smtClean="0"/>
          </a:p>
          <a:p>
            <a:r>
              <a:rPr lang="zh-CN" altLang="en-US" sz="2400" dirty="0" smtClean="0"/>
              <a:t>例：二胡的共鸣器≠小提琴的共鸣器</a:t>
            </a:r>
            <a:endParaRPr lang="en-US" altLang="zh-CN" sz="2400" dirty="0" smtClean="0"/>
          </a:p>
          <a:p>
            <a:endParaRPr lang="en-US" altLang="zh-CN" sz="2400" dirty="0" smtClean="0"/>
          </a:p>
          <a:p>
            <a:r>
              <a:rPr lang="zh-CN" altLang="en-US" sz="2400" dirty="0" smtClean="0"/>
              <a:t>共鸣器形状造成音色的不同主要体现在元音上。</a:t>
            </a:r>
            <a:endParaRPr lang="en-US" altLang="zh-CN" sz="2400" dirty="0" smtClean="0"/>
          </a:p>
          <a:p>
            <a:r>
              <a:rPr lang="zh-CN" altLang="en-US" sz="2400" dirty="0" smtClean="0"/>
              <a:t>如：</a:t>
            </a:r>
            <a:endParaRPr lang="en-US" altLang="zh-CN" sz="2400" dirty="0" smtClean="0"/>
          </a:p>
          <a:p>
            <a:pPr lvl="1"/>
            <a:r>
              <a:rPr lang="en-US" altLang="zh-CN" sz="2400" dirty="0" smtClean="0"/>
              <a:t>ɑ</a:t>
            </a:r>
            <a:endParaRPr lang="en-US" altLang="zh-CN" sz="2400" dirty="0" smtClean="0"/>
          </a:p>
          <a:p>
            <a:pPr lvl="1"/>
            <a:r>
              <a:rPr lang="en-US" altLang="zh-CN" sz="2400" dirty="0" err="1" smtClean="0"/>
              <a:t>i</a:t>
            </a:r>
            <a:endParaRPr lang="zh-CN" altLang="en-US" sz="2400" dirty="0"/>
          </a:p>
        </p:txBody>
      </p:sp>
      <p:pic>
        <p:nvPicPr>
          <p:cNvPr id="2050" name="图片 5" descr="anew"/>
          <p:cNvPicPr>
            <a:picLocks noChangeAspect="1" noChangeArrowheads="1"/>
          </p:cNvPicPr>
          <p:nvPr/>
        </p:nvPicPr>
        <p:blipFill>
          <a:blip r:embed="rId1" cstate="print">
            <a:grayscl/>
          </a:blip>
          <a:srcRect l="14648" r="44922" b="35417"/>
          <a:stretch>
            <a:fillRect/>
          </a:stretch>
        </p:blipFill>
        <p:spPr bwMode="auto">
          <a:xfrm>
            <a:off x="3091002" y="4318180"/>
            <a:ext cx="1552436" cy="1861734"/>
          </a:xfrm>
          <a:prstGeom prst="rect">
            <a:avLst/>
          </a:prstGeom>
          <a:noFill/>
          <a:ln w="9525">
            <a:solidFill>
              <a:schemeClr val="tx2"/>
            </a:solidFill>
            <a:miter lim="800000"/>
            <a:headEnd/>
            <a:tailEnd/>
          </a:ln>
        </p:spPr>
      </p:pic>
      <p:pic>
        <p:nvPicPr>
          <p:cNvPr id="2051" name="图片 6" descr="inew"/>
          <p:cNvPicPr>
            <a:picLocks noChangeAspect="1" noChangeArrowheads="1"/>
          </p:cNvPicPr>
          <p:nvPr/>
        </p:nvPicPr>
        <p:blipFill>
          <a:blip r:embed="rId2" cstate="print">
            <a:grayscl/>
          </a:blip>
          <a:srcRect l="14063" r="46875" b="36667"/>
          <a:stretch>
            <a:fillRect/>
          </a:stretch>
        </p:blipFill>
        <p:spPr bwMode="auto">
          <a:xfrm>
            <a:off x="5031810" y="4308451"/>
            <a:ext cx="1540454" cy="1884436"/>
          </a:xfrm>
          <a:prstGeom prst="rect">
            <a:avLst/>
          </a:prstGeom>
          <a:noFill/>
          <a:ln w="9525">
            <a:solidFill>
              <a:schemeClr val="tx2"/>
            </a:solid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zh-CN" altLang="en-US" dirty="0" smtClean="0"/>
              <a:t>（三）社会属性</a:t>
            </a:r>
            <a:endParaRPr lang="zh-CN" altLang="en-US" dirty="0"/>
          </a:p>
        </p:txBody>
      </p:sp>
      <p:sp>
        <p:nvSpPr>
          <p:cNvPr id="3" name="内容占位符 2"/>
          <p:cNvSpPr>
            <a:spLocks noGrp="1"/>
          </p:cNvSpPr>
          <p:nvPr>
            <p:ph idx="1"/>
          </p:nvPr>
        </p:nvSpPr>
        <p:spPr/>
        <p:txBody>
          <a:bodyPr>
            <a:normAutofit/>
          </a:bodyPr>
          <a:lstStyle/>
          <a:p>
            <a:r>
              <a:rPr lang="zh-CN" altLang="en-US" sz="2400" dirty="0" smtClean="0"/>
              <a:t>声音所承载的意义是由社会约定俗成的。</a:t>
            </a:r>
            <a:endParaRPr lang="en-US" altLang="zh-CN" sz="2400" dirty="0" smtClean="0"/>
          </a:p>
          <a:p>
            <a:r>
              <a:rPr lang="zh-CN" altLang="en-US" sz="2400" dirty="0" smtClean="0"/>
              <a:t>社会属性是语音最本质的属性。</a:t>
            </a:r>
            <a:endParaRPr lang="zh-CN" altLang="en-US" sz="2400" dirty="0" smtClean="0"/>
          </a:p>
          <a:p>
            <a:endParaRPr lang="en-US" altLang="zh-CN" sz="2400" dirty="0" smtClean="0"/>
          </a:p>
          <a:p>
            <a:r>
              <a:rPr lang="zh-CN" altLang="en-US" sz="2400" dirty="0" smtClean="0"/>
              <a:t>语音社会属性的体现：</a:t>
            </a:r>
            <a:endParaRPr lang="zh-CN" altLang="en-US" sz="2400" dirty="0" smtClean="0"/>
          </a:p>
          <a:p>
            <a:r>
              <a:rPr lang="zh-CN" altLang="en-US" sz="2400" dirty="0" smtClean="0"/>
              <a:t>第一，不同的社会用不同的声音指称相同的东西。</a:t>
            </a:r>
            <a:endParaRPr lang="en-US" altLang="zh-CN" sz="2400" dirty="0" smtClean="0"/>
          </a:p>
          <a:p>
            <a:r>
              <a:rPr lang="zh-CN" altLang="en-US" sz="2400" dirty="0" smtClean="0"/>
              <a:t>第二，每个具体的社会都有自己的一套语音系统。</a:t>
            </a:r>
            <a:endParaRPr lang="en-US" altLang="zh-CN" sz="24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5168"/>
            <a:ext cx="8229600" cy="1143000"/>
          </a:xfrm>
        </p:spPr>
        <p:txBody>
          <a:bodyPr/>
          <a:lstStyle/>
          <a:p>
            <a:pPr algn="ctr"/>
            <a:r>
              <a:rPr lang="zh-CN" altLang="en-US" dirty="0" smtClean="0"/>
              <a:t>二、语音单位</a:t>
            </a:r>
            <a:endParaRPr lang="zh-CN" altLang="en-US" dirty="0"/>
          </a:p>
        </p:txBody>
      </p:sp>
      <p:sp>
        <p:nvSpPr>
          <p:cNvPr id="3" name="内容占位符 2"/>
          <p:cNvSpPr>
            <a:spLocks noGrp="1"/>
          </p:cNvSpPr>
          <p:nvPr>
            <p:ph idx="1"/>
          </p:nvPr>
        </p:nvSpPr>
        <p:spPr>
          <a:xfrm>
            <a:off x="457200" y="1743710"/>
            <a:ext cx="8229600" cy="4525963"/>
          </a:xfrm>
        </p:spPr>
        <p:txBody>
          <a:bodyPr/>
          <a:lstStyle/>
          <a:p>
            <a:pPr>
              <a:buNone/>
            </a:pPr>
            <a:r>
              <a:rPr lang="zh-CN" altLang="en-US" sz="2400" dirty="0" smtClean="0"/>
              <a:t>（一）音节</a:t>
            </a:r>
            <a:endParaRPr lang="en-US" altLang="zh-CN" sz="2400" dirty="0" smtClean="0"/>
          </a:p>
          <a:p>
            <a:r>
              <a:rPr lang="zh-CN" altLang="en-US" sz="2400" b="1" dirty="0" smtClean="0"/>
              <a:t>音节是听觉上自然感觉到的最小的语音单位。</a:t>
            </a:r>
            <a:endParaRPr lang="en-US" altLang="zh-CN" sz="2400" b="1" dirty="0" smtClean="0"/>
          </a:p>
          <a:p>
            <a:r>
              <a:rPr lang="zh-CN" altLang="en-US" sz="2400" dirty="0" smtClean="0"/>
              <a:t>音节由音素构成。</a:t>
            </a:r>
            <a:endParaRPr lang="en-US" altLang="zh-CN" sz="2400" dirty="0" smtClean="0"/>
          </a:p>
          <a:p>
            <a:endParaRPr lang="en-US" altLang="zh-CN" sz="2400" dirty="0" smtClean="0"/>
          </a:p>
          <a:p>
            <a:r>
              <a:rPr lang="zh-CN" altLang="en-US" sz="2400" dirty="0" smtClean="0"/>
              <a:t>汉语中一个音节一般用一个汉字来表示。</a:t>
            </a:r>
            <a:endParaRPr lang="zh-CN"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zh-CN" altLang="en-US" dirty="0" smtClean="0"/>
              <a:t>（二）音素</a:t>
            </a:r>
            <a:endParaRPr lang="zh-CN" altLang="en-US" dirty="0"/>
          </a:p>
        </p:txBody>
      </p:sp>
      <p:sp>
        <p:nvSpPr>
          <p:cNvPr id="3" name="内容占位符 2"/>
          <p:cNvSpPr>
            <a:spLocks noGrp="1"/>
          </p:cNvSpPr>
          <p:nvPr>
            <p:ph idx="1"/>
          </p:nvPr>
        </p:nvSpPr>
        <p:spPr/>
        <p:txBody>
          <a:bodyPr>
            <a:normAutofit/>
          </a:bodyPr>
          <a:lstStyle/>
          <a:p>
            <a:r>
              <a:rPr lang="zh-CN" altLang="en-US" sz="2400" b="1" dirty="0" smtClean="0"/>
              <a:t>音素是从音色角度划分出来的最小语音单位。</a:t>
            </a:r>
            <a:endParaRPr lang="en-US" altLang="zh-CN" sz="2400" b="1" dirty="0" smtClean="0"/>
          </a:p>
          <a:p>
            <a:endParaRPr lang="en-US" altLang="zh-CN" sz="2400" dirty="0" smtClean="0"/>
          </a:p>
          <a:p>
            <a:r>
              <a:rPr lang="zh-CN" altLang="en-US" sz="2400" dirty="0" smtClean="0"/>
              <a:t>在</a:t>
            </a:r>
            <a:r>
              <a:rPr lang="en-US" altLang="zh-CN" sz="2400" dirty="0" smtClean="0"/>
              <a:t>《</a:t>
            </a:r>
            <a:r>
              <a:rPr lang="zh-CN" altLang="en-US" sz="2400" dirty="0" smtClean="0"/>
              <a:t>汉语拼音方案</a:t>
            </a:r>
            <a:r>
              <a:rPr lang="en-US" altLang="zh-CN" sz="2400" dirty="0" smtClean="0"/>
              <a:t>》</a:t>
            </a:r>
            <a:r>
              <a:rPr lang="zh-CN" altLang="en-US" sz="2400" dirty="0" smtClean="0"/>
              <a:t>中，音素多用一个字母表示，少数用双字母表示。</a:t>
            </a:r>
            <a:endParaRPr lang="zh-CN"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第二</a:t>
            </a:r>
            <a:r>
              <a:rPr lang="zh-CN" altLang="en-US" dirty="0" smtClean="0"/>
              <a:t>章  语音</a:t>
            </a:r>
            <a:endParaRPr lang="zh-CN" altLang="en-US" dirty="0"/>
          </a:p>
        </p:txBody>
      </p:sp>
      <p:sp>
        <p:nvSpPr>
          <p:cNvPr id="3" name="副标题 2"/>
          <p:cNvSpPr>
            <a:spLocks noGrp="1"/>
          </p:cNvSpPr>
          <p:nvPr>
            <p:ph type="subTitle" idx="1"/>
          </p:nvPr>
        </p:nvSpPr>
        <p:spPr>
          <a:xfrm>
            <a:off x="2428860" y="4429132"/>
            <a:ext cx="6400800" cy="1352544"/>
          </a:xfrm>
        </p:spPr>
        <p:txBody>
          <a:bodyPr>
            <a:normAutofit/>
          </a:bodyPr>
          <a:lstStyle/>
          <a:p>
            <a:pPr algn="r"/>
            <a:r>
              <a:rPr lang="en-US" altLang="zh-CN" dirty="0" smtClean="0"/>
              <a:t>《</a:t>
            </a:r>
            <a:r>
              <a:rPr lang="zh-CN" altLang="en-US" dirty="0" smtClean="0"/>
              <a:t>现代汉语</a:t>
            </a:r>
            <a:r>
              <a:rPr lang="en-US" altLang="zh-CN" dirty="0" smtClean="0"/>
              <a:t>》</a:t>
            </a:r>
            <a:r>
              <a:rPr lang="zh-CN" altLang="en-US" dirty="0" smtClean="0"/>
              <a:t>编写组</a:t>
            </a:r>
            <a:endParaRPr lang="en-US" altLang="zh-CN"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zh-CN" altLang="en-US" dirty="0" smtClean="0"/>
              <a:t>（二）音素</a:t>
            </a:r>
            <a:endParaRPr lang="zh-CN" altLang="en-US" dirty="0"/>
          </a:p>
        </p:txBody>
      </p:sp>
      <p:sp>
        <p:nvSpPr>
          <p:cNvPr id="3" name="内容占位符 2"/>
          <p:cNvSpPr>
            <a:spLocks noGrp="1"/>
          </p:cNvSpPr>
          <p:nvPr>
            <p:ph idx="1"/>
          </p:nvPr>
        </p:nvSpPr>
        <p:spPr/>
        <p:txBody>
          <a:bodyPr/>
          <a:lstStyle/>
          <a:p>
            <a:r>
              <a:rPr lang="zh-CN" altLang="en-US" sz="2400" dirty="0" smtClean="0"/>
              <a:t>根据发音时气流在口腔中是否受到阻碍，可以把音素分成两大类。</a:t>
            </a:r>
            <a:endParaRPr lang="en-US" altLang="zh-CN" sz="2400" dirty="0" smtClean="0"/>
          </a:p>
          <a:p>
            <a:endParaRPr lang="en-US" altLang="zh-CN" sz="2400" dirty="0" smtClean="0"/>
          </a:p>
          <a:p>
            <a:r>
              <a:rPr lang="zh-CN" altLang="en-US" sz="2400" b="1" dirty="0" smtClean="0"/>
              <a:t>元音：</a:t>
            </a:r>
            <a:r>
              <a:rPr lang="zh-CN" altLang="en-US" sz="2400" dirty="0" smtClean="0"/>
              <a:t>气流在口腔中没有受到阻碍，畅通无阻地发出来的音。</a:t>
            </a:r>
            <a:endParaRPr lang="en-US" altLang="zh-CN" sz="2400" dirty="0" smtClean="0"/>
          </a:p>
          <a:p>
            <a:r>
              <a:rPr lang="zh-CN" altLang="en-US" sz="2400" b="1" dirty="0" smtClean="0"/>
              <a:t>辅音：</a:t>
            </a:r>
            <a:r>
              <a:rPr lang="zh-CN" altLang="en-US" sz="2400" dirty="0" smtClean="0"/>
              <a:t>气流通过口腔受到阻塞或产生明显摩擦发出来的音。</a:t>
            </a:r>
            <a:endParaRPr lang="zh-CN" alt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zh-CN" altLang="en-US" dirty="0" smtClean="0"/>
              <a:t>（二）音素</a:t>
            </a:r>
            <a:endParaRPr lang="zh-CN" altLang="en-US" dirty="0"/>
          </a:p>
        </p:txBody>
      </p:sp>
      <p:sp>
        <p:nvSpPr>
          <p:cNvPr id="3" name="内容占位符 2"/>
          <p:cNvSpPr>
            <a:spLocks noGrp="1"/>
          </p:cNvSpPr>
          <p:nvPr>
            <p:ph idx="1"/>
          </p:nvPr>
        </p:nvSpPr>
        <p:spPr/>
        <p:txBody>
          <a:bodyPr>
            <a:normAutofit/>
          </a:bodyPr>
          <a:lstStyle/>
          <a:p>
            <a:r>
              <a:rPr lang="zh-CN" altLang="en-US" sz="2400" dirty="0" smtClean="0"/>
              <a:t>元音和辅音的差别：</a:t>
            </a:r>
            <a:endParaRPr lang="en-US" altLang="zh-CN" sz="2400" dirty="0" smtClean="0"/>
          </a:p>
          <a:p>
            <a:endParaRPr lang="en-US" altLang="zh-CN" sz="2400" dirty="0" smtClean="0"/>
          </a:p>
          <a:p>
            <a:pPr>
              <a:buNone/>
            </a:pPr>
            <a:r>
              <a:rPr lang="zh-CN" altLang="en-US" sz="2400" dirty="0" smtClean="0"/>
              <a:t>（</a:t>
            </a:r>
            <a:r>
              <a:rPr lang="en-US" altLang="zh-CN" sz="2400" dirty="0" smtClean="0"/>
              <a:t>1</a:t>
            </a:r>
            <a:r>
              <a:rPr lang="zh-CN" altLang="en-US" sz="2400" dirty="0" smtClean="0"/>
              <a:t>）发音时气流在口腔中是否受到阻碍；</a:t>
            </a:r>
            <a:endParaRPr lang="en-US" altLang="zh-CN" sz="2400" dirty="0" smtClean="0"/>
          </a:p>
          <a:p>
            <a:pPr>
              <a:buNone/>
            </a:pPr>
            <a:endParaRPr lang="en-US" altLang="zh-CN" sz="2400" dirty="0" smtClean="0"/>
          </a:p>
          <a:p>
            <a:pPr>
              <a:buNone/>
            </a:pPr>
            <a:r>
              <a:rPr lang="zh-CN" altLang="en-US" sz="2400" dirty="0" smtClean="0"/>
              <a:t>（</a:t>
            </a:r>
            <a:r>
              <a:rPr lang="en-US" altLang="zh-CN" sz="2400" dirty="0" smtClean="0"/>
              <a:t>2</a:t>
            </a:r>
            <a:r>
              <a:rPr lang="zh-CN" altLang="en-US" sz="2400" dirty="0" smtClean="0"/>
              <a:t>）发音时声带是否一定振动；</a:t>
            </a:r>
            <a:endParaRPr lang="en-US" altLang="zh-CN" sz="2400" dirty="0" smtClean="0"/>
          </a:p>
          <a:p>
            <a:pPr>
              <a:buNone/>
            </a:pPr>
            <a:endParaRPr lang="zh-CN" altLang="en-US" sz="2400" dirty="0" smtClean="0"/>
          </a:p>
          <a:p>
            <a:pPr>
              <a:buNone/>
            </a:pPr>
            <a:r>
              <a:rPr lang="zh-CN" altLang="en-US" sz="2400" dirty="0" smtClean="0"/>
              <a:t>（</a:t>
            </a:r>
            <a:r>
              <a:rPr lang="en-US" altLang="zh-CN" sz="2400" dirty="0" smtClean="0"/>
              <a:t>3</a:t>
            </a:r>
            <a:r>
              <a:rPr lang="zh-CN" altLang="en-US" sz="2400" dirty="0" smtClean="0"/>
              <a:t>）发音时口腔各部位的紧张状态；</a:t>
            </a:r>
            <a:endParaRPr lang="en-US" altLang="zh-CN" sz="2400" dirty="0" smtClean="0"/>
          </a:p>
          <a:p>
            <a:pPr>
              <a:buNone/>
            </a:pPr>
            <a:endParaRPr lang="zh-CN" altLang="en-US" sz="2400" dirty="0" smtClean="0"/>
          </a:p>
          <a:p>
            <a:pPr>
              <a:buNone/>
            </a:pPr>
            <a:r>
              <a:rPr lang="zh-CN" altLang="en-US" sz="2400" dirty="0" smtClean="0"/>
              <a:t>（</a:t>
            </a:r>
            <a:r>
              <a:rPr lang="en-US" sz="2400" dirty="0" smtClean="0"/>
              <a:t>4</a:t>
            </a:r>
            <a:r>
              <a:rPr lang="zh-CN" altLang="en-US" sz="2400" dirty="0" smtClean="0"/>
              <a:t>）发音时气流的强弱状态。</a:t>
            </a:r>
            <a:endParaRPr lang="zh-CN"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animEffect transition="in" filter="blinds(horizontal)">
                                      <p:cBhvr>
                                        <p:cTn id="1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zh-CN" altLang="en-US" dirty="0" smtClean="0"/>
              <a:t>（三）声母、韵母和声调</a:t>
            </a:r>
            <a:endParaRPr lang="zh-CN" altLang="en-US" dirty="0"/>
          </a:p>
        </p:txBody>
      </p:sp>
      <p:sp>
        <p:nvSpPr>
          <p:cNvPr id="3" name="内容占位符 2"/>
          <p:cNvSpPr>
            <a:spLocks noGrp="1"/>
          </p:cNvSpPr>
          <p:nvPr>
            <p:ph idx="1"/>
          </p:nvPr>
        </p:nvSpPr>
        <p:spPr/>
        <p:txBody>
          <a:bodyPr/>
          <a:lstStyle/>
          <a:p>
            <a:r>
              <a:rPr lang="zh-CN" altLang="en-US" sz="2400" dirty="0" smtClean="0"/>
              <a:t>根据汉语传统的音韵学，一个音节可划分出声母、韵母和声调三个部分。</a:t>
            </a:r>
            <a:endParaRPr lang="en-US" altLang="zh-CN" sz="2400" dirty="0" smtClean="0"/>
          </a:p>
          <a:p>
            <a:endParaRPr lang="en-US" altLang="zh-CN" sz="2400" dirty="0" smtClean="0"/>
          </a:p>
          <a:p>
            <a:r>
              <a:rPr lang="zh-CN" altLang="en-US" sz="2400" dirty="0" smtClean="0"/>
              <a:t>音节的前半部分是</a:t>
            </a:r>
            <a:r>
              <a:rPr lang="zh-CN" altLang="en-US" sz="2400" b="1" dirty="0" smtClean="0"/>
              <a:t>声母</a:t>
            </a:r>
            <a:r>
              <a:rPr lang="zh-CN" altLang="en-US" sz="2400" dirty="0" smtClean="0"/>
              <a:t>。</a:t>
            </a:r>
            <a:endParaRPr lang="en-US" altLang="zh-CN" sz="2400" dirty="0" smtClean="0"/>
          </a:p>
          <a:p>
            <a:r>
              <a:rPr lang="zh-CN" altLang="en-US" sz="2400" dirty="0" smtClean="0"/>
              <a:t>音节的后半部分是</a:t>
            </a:r>
            <a:r>
              <a:rPr lang="zh-CN" altLang="en-US" sz="2400" b="1" dirty="0" smtClean="0"/>
              <a:t>韵母</a:t>
            </a:r>
            <a:r>
              <a:rPr lang="zh-CN" altLang="en-US" sz="2400" dirty="0" smtClean="0"/>
              <a:t>。</a:t>
            </a:r>
            <a:endParaRPr lang="en-US" altLang="zh-CN" sz="2400" dirty="0" smtClean="0"/>
          </a:p>
          <a:p>
            <a:r>
              <a:rPr lang="zh-CN" altLang="en-US" sz="2400" b="1" dirty="0" smtClean="0"/>
              <a:t>声调</a:t>
            </a:r>
            <a:r>
              <a:rPr lang="zh-CN" altLang="en-US" sz="2400" dirty="0" smtClean="0"/>
              <a:t>贯穿整个音节。</a:t>
            </a:r>
            <a:endParaRPr lang="zh-CN" alt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zh-CN" altLang="en-US" dirty="0" smtClean="0"/>
              <a:t>（三）声母、韵母和声调</a:t>
            </a:r>
            <a:endParaRPr lang="zh-CN" altLang="en-US" dirty="0"/>
          </a:p>
        </p:txBody>
      </p:sp>
      <p:sp>
        <p:nvSpPr>
          <p:cNvPr id="3" name="内容占位符 2"/>
          <p:cNvSpPr>
            <a:spLocks noGrp="1"/>
          </p:cNvSpPr>
          <p:nvPr>
            <p:ph idx="1"/>
          </p:nvPr>
        </p:nvSpPr>
        <p:spPr/>
        <p:txBody>
          <a:bodyPr>
            <a:normAutofit/>
          </a:bodyPr>
          <a:lstStyle/>
          <a:p>
            <a:r>
              <a:rPr lang="zh-CN" altLang="en-US" sz="2400" dirty="0" smtClean="0"/>
              <a:t>辅音和声母、元音和韵母的差别：</a:t>
            </a:r>
            <a:endParaRPr lang="en-US" altLang="zh-CN" sz="2400" dirty="0" smtClean="0"/>
          </a:p>
          <a:p>
            <a:endParaRPr lang="zh-CN" altLang="en-US" sz="2400" dirty="0" smtClean="0"/>
          </a:p>
          <a:p>
            <a:pPr>
              <a:buNone/>
            </a:pPr>
            <a:r>
              <a:rPr lang="zh-CN" altLang="en-US" sz="2400" dirty="0" smtClean="0"/>
              <a:t>（</a:t>
            </a:r>
            <a:r>
              <a:rPr lang="en-US" sz="2400" dirty="0" smtClean="0"/>
              <a:t>1</a:t>
            </a:r>
            <a:r>
              <a:rPr lang="zh-CN" altLang="en-US" sz="2400" dirty="0" smtClean="0"/>
              <a:t>）来源不同。元辅音来自西方语音学，声韵母来自我国传统的音韵学。</a:t>
            </a:r>
            <a:endParaRPr lang="zh-CN" altLang="en-US" sz="2400" dirty="0" smtClean="0"/>
          </a:p>
          <a:p>
            <a:pPr>
              <a:buNone/>
            </a:pPr>
            <a:r>
              <a:rPr lang="zh-CN" altLang="en-US" sz="2400" dirty="0" smtClean="0"/>
              <a:t>（</a:t>
            </a:r>
            <a:r>
              <a:rPr lang="en-US" sz="2400" dirty="0" smtClean="0"/>
              <a:t>2</a:t>
            </a:r>
            <a:r>
              <a:rPr lang="zh-CN" altLang="en-US" sz="2400" dirty="0" smtClean="0"/>
              <a:t>）适用对象不同。元辅音适合分析所有的语言，声韵母只适合汉语的分析。</a:t>
            </a:r>
            <a:endParaRPr lang="zh-CN" altLang="en-US" sz="2400" dirty="0" smtClean="0"/>
          </a:p>
          <a:p>
            <a:pPr>
              <a:buNone/>
            </a:pPr>
            <a:r>
              <a:rPr lang="zh-CN" altLang="en-US" sz="2400" dirty="0" smtClean="0"/>
              <a:t>（</a:t>
            </a:r>
            <a:r>
              <a:rPr lang="en-US" sz="2400" dirty="0" smtClean="0"/>
              <a:t>3</a:t>
            </a:r>
            <a:r>
              <a:rPr lang="zh-CN" altLang="en-US" sz="2400" dirty="0" smtClean="0"/>
              <a:t>）位置不同。元辅音没有位置的规定；声韵母有位置的规定。</a:t>
            </a:r>
            <a:endParaRPr lang="zh-CN" altLang="en-U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zh-CN" altLang="en-US" dirty="0" smtClean="0"/>
              <a:t>（四）音位</a:t>
            </a:r>
            <a:endParaRPr lang="zh-CN" altLang="en-US" dirty="0"/>
          </a:p>
        </p:txBody>
      </p:sp>
      <p:sp>
        <p:nvSpPr>
          <p:cNvPr id="3" name="内容占位符 2"/>
          <p:cNvSpPr>
            <a:spLocks noGrp="1"/>
          </p:cNvSpPr>
          <p:nvPr>
            <p:ph idx="1"/>
          </p:nvPr>
        </p:nvSpPr>
        <p:spPr/>
        <p:txBody>
          <a:bodyPr>
            <a:normAutofit/>
          </a:bodyPr>
          <a:lstStyle/>
          <a:p>
            <a:r>
              <a:rPr lang="zh-CN" altLang="en-US" sz="2400" b="1" dirty="0" smtClean="0"/>
              <a:t>音位是某一语言或方言里能够区别意义的最小语音单位。</a:t>
            </a:r>
            <a:endParaRPr lang="en-US" altLang="zh-CN" sz="2400" b="1" dirty="0" smtClean="0"/>
          </a:p>
          <a:p>
            <a:endParaRPr lang="en-US" altLang="zh-CN" sz="2400" b="1" dirty="0" smtClean="0"/>
          </a:p>
          <a:p>
            <a:r>
              <a:rPr lang="zh-CN" altLang="en-US" sz="2400" dirty="0" smtClean="0"/>
              <a:t>音素用方括号“</a:t>
            </a:r>
            <a:r>
              <a:rPr lang="en-US" sz="2400" dirty="0" smtClean="0"/>
              <a:t>[ ]</a:t>
            </a:r>
            <a:r>
              <a:rPr lang="zh-CN" altLang="en-US" sz="2400" dirty="0" smtClean="0"/>
              <a:t>”表示；</a:t>
            </a:r>
            <a:endParaRPr lang="en-US" altLang="zh-CN" sz="2400" dirty="0" smtClean="0"/>
          </a:p>
          <a:p>
            <a:r>
              <a:rPr lang="zh-CN" altLang="en-US" sz="2400" dirty="0" smtClean="0"/>
              <a:t>音位用双斜线“</a:t>
            </a:r>
            <a:r>
              <a:rPr lang="en-US" sz="2400" dirty="0" smtClean="0"/>
              <a:t>/ /</a:t>
            </a:r>
            <a:r>
              <a:rPr lang="zh-CN" altLang="en-US" sz="2400" dirty="0" smtClean="0"/>
              <a:t>”表示。</a:t>
            </a:r>
            <a:endParaRPr lang="en-US" altLang="zh-CN" sz="24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848678"/>
            <a:ext cx="8229600" cy="1143000"/>
          </a:xfrm>
        </p:spPr>
        <p:txBody>
          <a:bodyPr/>
          <a:lstStyle/>
          <a:p>
            <a:pPr algn="ctr"/>
            <a:r>
              <a:rPr lang="zh-CN" altLang="en-US" dirty="0" smtClean="0"/>
              <a:t>三、语音符号</a:t>
            </a:r>
            <a:endParaRPr lang="zh-CN" altLang="en-US" dirty="0"/>
          </a:p>
        </p:txBody>
      </p:sp>
      <p:sp>
        <p:nvSpPr>
          <p:cNvPr id="3" name="内容占位符 2"/>
          <p:cNvSpPr>
            <a:spLocks noGrp="1"/>
          </p:cNvSpPr>
          <p:nvPr>
            <p:ph idx="1"/>
          </p:nvPr>
        </p:nvSpPr>
        <p:spPr>
          <a:xfrm>
            <a:off x="457200" y="2030730"/>
            <a:ext cx="8229600" cy="4525963"/>
          </a:xfrm>
        </p:spPr>
        <p:txBody>
          <a:bodyPr>
            <a:normAutofit/>
          </a:bodyPr>
          <a:lstStyle/>
          <a:p>
            <a:pPr>
              <a:buNone/>
            </a:pPr>
            <a:r>
              <a:rPr lang="zh-CN" altLang="en-US" sz="2400" dirty="0" smtClean="0"/>
              <a:t>（一）</a:t>
            </a:r>
            <a:r>
              <a:rPr lang="en-US" altLang="zh-CN" sz="2400" dirty="0" smtClean="0"/>
              <a:t>《</a:t>
            </a:r>
            <a:r>
              <a:rPr lang="zh-CN" altLang="en-US" sz="2400" dirty="0" smtClean="0"/>
              <a:t>汉语拼音方案</a:t>
            </a:r>
            <a:r>
              <a:rPr lang="en-US" altLang="zh-CN" sz="2400" dirty="0" smtClean="0"/>
              <a:t>》</a:t>
            </a:r>
            <a:endParaRPr lang="en-US" altLang="zh-CN" sz="2400" dirty="0" smtClean="0"/>
          </a:p>
          <a:p>
            <a:r>
              <a:rPr lang="en-US" sz="2400" dirty="0" smtClean="0"/>
              <a:t>1958</a:t>
            </a:r>
            <a:r>
              <a:rPr lang="zh-CN" altLang="en-US" sz="2400" dirty="0" smtClean="0"/>
              <a:t>年正式公布。</a:t>
            </a:r>
            <a:endParaRPr lang="en-US" altLang="zh-CN" sz="2400" dirty="0" smtClean="0"/>
          </a:p>
          <a:p>
            <a:r>
              <a:rPr lang="zh-CN" altLang="en-US" sz="2400" dirty="0" smtClean="0"/>
              <a:t>立足于现代汉语普通话语音系统。</a:t>
            </a:r>
            <a:endParaRPr lang="en-US" altLang="zh-CN" sz="2400" dirty="0" smtClean="0"/>
          </a:p>
          <a:p>
            <a:r>
              <a:rPr lang="zh-CN" altLang="en-US" sz="2400" dirty="0" smtClean="0"/>
              <a:t>采用拉丁字母，记录语音中的最小单位</a:t>
            </a:r>
            <a:r>
              <a:rPr lang="en-US" altLang="zh-CN" sz="2400" dirty="0" smtClean="0"/>
              <a:t>——</a:t>
            </a:r>
            <a:r>
              <a:rPr lang="zh-CN" altLang="en-US" sz="2400" dirty="0" smtClean="0"/>
              <a:t>音素。</a:t>
            </a:r>
            <a:endParaRPr lang="en-US" altLang="zh-CN" sz="2400" dirty="0" smtClean="0"/>
          </a:p>
          <a:p>
            <a:r>
              <a:rPr lang="zh-CN" altLang="en-US" sz="2400" dirty="0" smtClean="0"/>
              <a:t>吸取以往各种汉字注音方案的经验，是几十年来创制拼音字母经验的总结。</a:t>
            </a:r>
            <a:endParaRPr lang="en-US" altLang="zh-CN" sz="2400" dirty="0" smtClean="0"/>
          </a:p>
          <a:p>
            <a:endParaRPr lang="zh-CN" altLang="en-US" sz="24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59485" y="489903"/>
            <a:ext cx="8229600" cy="1143000"/>
          </a:xfrm>
        </p:spPr>
        <p:txBody>
          <a:bodyPr/>
          <a:lstStyle/>
          <a:p>
            <a:pPr algn="r"/>
            <a:r>
              <a:rPr lang="zh-CN" altLang="en-US" dirty="0" smtClean="0"/>
              <a:t>（一）</a:t>
            </a:r>
            <a:r>
              <a:rPr lang="en-US" altLang="zh-CN" dirty="0" smtClean="0"/>
              <a:t>《</a:t>
            </a:r>
            <a:r>
              <a:rPr lang="zh-CN" altLang="en-US" dirty="0" smtClean="0"/>
              <a:t>汉语拼音方案</a:t>
            </a:r>
            <a:r>
              <a:rPr lang="en-US" altLang="zh-CN" dirty="0" smtClean="0"/>
              <a:t>》</a:t>
            </a:r>
            <a:endParaRPr lang="zh-CN" altLang="en-US" dirty="0"/>
          </a:p>
        </p:txBody>
      </p:sp>
      <p:sp>
        <p:nvSpPr>
          <p:cNvPr id="3" name="内容占位符 2"/>
          <p:cNvSpPr>
            <a:spLocks noGrp="1"/>
          </p:cNvSpPr>
          <p:nvPr>
            <p:ph idx="1"/>
          </p:nvPr>
        </p:nvSpPr>
        <p:spPr/>
        <p:txBody>
          <a:bodyPr>
            <a:normAutofit/>
          </a:bodyPr>
          <a:lstStyle/>
          <a:p>
            <a:r>
              <a:rPr lang="zh-CN" altLang="en-US" sz="2400" dirty="0" smtClean="0"/>
              <a:t>主要用途：</a:t>
            </a:r>
            <a:endParaRPr lang="en-US" altLang="zh-CN" sz="2400" dirty="0" smtClean="0"/>
          </a:p>
          <a:p>
            <a:pPr lvl="1"/>
            <a:r>
              <a:rPr lang="zh-CN" altLang="en-US" sz="2400" dirty="0" smtClean="0"/>
              <a:t>给汉字注音</a:t>
            </a:r>
            <a:endParaRPr lang="en-US" altLang="zh-CN" sz="2400" dirty="0" smtClean="0"/>
          </a:p>
          <a:p>
            <a:pPr lvl="1"/>
            <a:r>
              <a:rPr lang="zh-CN" altLang="en-US" sz="2400" dirty="0" smtClean="0"/>
              <a:t>推广普通话</a:t>
            </a:r>
            <a:endParaRPr lang="en-US" altLang="zh-CN" sz="2400" dirty="0" smtClean="0"/>
          </a:p>
          <a:p>
            <a:endParaRPr lang="en-US" altLang="zh-CN" sz="2400" dirty="0" smtClean="0"/>
          </a:p>
          <a:p>
            <a:r>
              <a:rPr lang="zh-CN" altLang="en-US" sz="2400" dirty="0" smtClean="0"/>
              <a:t>作为中国人名、地名等的拼注标准；</a:t>
            </a:r>
            <a:endParaRPr lang="en-US" altLang="zh-CN" sz="2400" dirty="0" smtClean="0"/>
          </a:p>
          <a:p>
            <a:r>
              <a:rPr lang="zh-CN" altLang="en-US" sz="2400" dirty="0" smtClean="0"/>
              <a:t>作为编排索引的主要依据；</a:t>
            </a:r>
            <a:endParaRPr lang="en-US" altLang="zh-CN" sz="2400" dirty="0" smtClean="0"/>
          </a:p>
          <a:p>
            <a:r>
              <a:rPr lang="zh-CN" altLang="en-US" sz="2400" dirty="0" smtClean="0"/>
              <a:t>作为电脑拼音输入法的基础；</a:t>
            </a:r>
            <a:endParaRPr lang="en-US" altLang="zh-CN" sz="2400" dirty="0" smtClean="0"/>
          </a:p>
          <a:p>
            <a:r>
              <a:rPr lang="zh-CN" altLang="en-US" sz="2400" dirty="0" smtClean="0"/>
              <a:t>作为少数民族创制文字、改革文字的共同基础。</a:t>
            </a:r>
            <a:endParaRPr lang="zh-CN" altLang="en-US"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zh-CN" altLang="en-US" dirty="0" smtClean="0"/>
              <a:t>（二）国际音标</a:t>
            </a:r>
            <a:endParaRPr lang="zh-CN" altLang="en-US" dirty="0"/>
          </a:p>
        </p:txBody>
      </p:sp>
      <p:sp>
        <p:nvSpPr>
          <p:cNvPr id="3" name="内容占位符 2"/>
          <p:cNvSpPr>
            <a:spLocks noGrp="1"/>
          </p:cNvSpPr>
          <p:nvPr>
            <p:ph idx="1"/>
          </p:nvPr>
        </p:nvSpPr>
        <p:spPr/>
        <p:txBody>
          <a:bodyPr>
            <a:normAutofit/>
          </a:bodyPr>
          <a:lstStyle/>
          <a:p>
            <a:r>
              <a:rPr lang="en-US" sz="2400" dirty="0" smtClean="0"/>
              <a:t>International Phonetic Alphabet</a:t>
            </a:r>
            <a:r>
              <a:rPr lang="zh-CN" altLang="en-US" sz="2400" dirty="0" smtClean="0"/>
              <a:t>，简称</a:t>
            </a:r>
            <a:r>
              <a:rPr lang="en-US" sz="2400" dirty="0" smtClean="0"/>
              <a:t>IPA</a:t>
            </a:r>
            <a:r>
              <a:rPr lang="zh-CN" altLang="en-US" sz="2400" dirty="0" smtClean="0"/>
              <a:t>。</a:t>
            </a:r>
            <a:endParaRPr lang="en-US" altLang="zh-CN" sz="2400" dirty="0" smtClean="0"/>
          </a:p>
          <a:p>
            <a:r>
              <a:rPr lang="zh-CN" altLang="en-US" sz="2400" dirty="0" smtClean="0"/>
              <a:t>国际语音协会（</a:t>
            </a:r>
            <a:r>
              <a:rPr lang="en-US" sz="2400" dirty="0" smtClean="0"/>
              <a:t>International Phonetic Association</a:t>
            </a:r>
            <a:r>
              <a:rPr lang="zh-CN" altLang="en-US" sz="2400" dirty="0" smtClean="0"/>
              <a:t>）于</a:t>
            </a:r>
            <a:r>
              <a:rPr lang="en-US" sz="2400" dirty="0" smtClean="0"/>
              <a:t>1888</a:t>
            </a:r>
            <a:r>
              <a:rPr lang="zh-CN" altLang="en-US" sz="2400" dirty="0" smtClean="0"/>
              <a:t>年公布。</a:t>
            </a:r>
            <a:endParaRPr lang="zh-CN" altLang="en-US" sz="2400" dirty="0" smtClean="0"/>
          </a:p>
          <a:p>
            <a:r>
              <a:rPr lang="zh-CN" altLang="en-US" sz="2400" dirty="0" smtClean="0"/>
              <a:t>国际音标的特点：</a:t>
            </a:r>
            <a:endParaRPr lang="en-US" altLang="zh-CN" sz="2400" dirty="0" smtClean="0"/>
          </a:p>
          <a:p>
            <a:pPr lvl="1"/>
            <a:r>
              <a:rPr lang="zh-CN" altLang="en-US" sz="2400" dirty="0" smtClean="0"/>
              <a:t>精确：“一音一符，一符一音”。</a:t>
            </a:r>
            <a:endParaRPr lang="en-US" altLang="zh-CN" sz="2400" dirty="0" smtClean="0"/>
          </a:p>
          <a:p>
            <a:pPr lvl="1"/>
            <a:r>
              <a:rPr lang="zh-CN" altLang="en-US" sz="2400" dirty="0" smtClean="0"/>
              <a:t>通用：可以用来记录各国的语音。</a:t>
            </a:r>
            <a:endParaRPr lang="en-US" altLang="zh-CN" sz="2400" dirty="0" smtClean="0"/>
          </a:p>
          <a:p>
            <a:pPr lvl="1"/>
            <a:r>
              <a:rPr lang="zh-CN" altLang="en-US" sz="2400" dirty="0" smtClean="0"/>
              <a:t>开放：可以根据需要按照国际语音协会规定的原则加以修改或增删。</a:t>
            </a:r>
            <a:endParaRPr lang="en-US" altLang="zh-CN" sz="2400" dirty="0" smtClean="0"/>
          </a:p>
          <a:p>
            <a:r>
              <a:rPr lang="zh-CN" altLang="en-US" sz="2400" dirty="0" smtClean="0"/>
              <a:t>国际音标是语言工作者必须掌握的记音工具。</a:t>
            </a:r>
            <a:endParaRPr lang="zh-CN" altLang="en-US"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zh-CN" altLang="en-US" dirty="0" smtClean="0"/>
              <a:t>✎ 语音章的学习要求</a:t>
            </a:r>
            <a:endParaRPr lang="zh-CN" altLang="en-US" dirty="0"/>
          </a:p>
        </p:txBody>
      </p:sp>
      <p:sp>
        <p:nvSpPr>
          <p:cNvPr id="3" name="内容占位符 2"/>
          <p:cNvSpPr>
            <a:spLocks noGrp="1"/>
          </p:cNvSpPr>
          <p:nvPr>
            <p:ph idx="1"/>
          </p:nvPr>
        </p:nvSpPr>
        <p:spPr/>
        <p:txBody>
          <a:bodyPr/>
          <a:lstStyle/>
          <a:p>
            <a:r>
              <a:rPr lang="zh-CN" altLang="en-US" sz="2400" b="1" dirty="0" smtClean="0"/>
              <a:t>掌握</a:t>
            </a:r>
            <a:r>
              <a:rPr lang="en-US" altLang="zh-CN" sz="2400" b="1" dirty="0" smtClean="0"/>
              <a:t>《</a:t>
            </a:r>
            <a:r>
              <a:rPr lang="zh-CN" altLang="en-US" sz="2400" b="1" dirty="0"/>
              <a:t>汉语拼音方案</a:t>
            </a:r>
            <a:r>
              <a:rPr lang="en-US" altLang="zh-CN" sz="2400" b="1" dirty="0"/>
              <a:t>》</a:t>
            </a:r>
            <a:r>
              <a:rPr lang="zh-CN" altLang="en-US" sz="2400" b="1" dirty="0"/>
              <a:t>和</a:t>
            </a:r>
            <a:r>
              <a:rPr lang="zh-CN" altLang="en-US" sz="2400" b="1" dirty="0" smtClean="0"/>
              <a:t>国际音标两种表音工具。</a:t>
            </a:r>
            <a:endParaRPr lang="en-US" altLang="zh-CN" sz="2400" b="1" dirty="0" smtClean="0"/>
          </a:p>
          <a:p>
            <a:r>
              <a:rPr lang="zh-CN" altLang="en-US" sz="2400" b="1" dirty="0" smtClean="0"/>
              <a:t>系统地了解普通话语音系统的声母、韵母、声调、轻声、儿化和音节结构等语音知识。</a:t>
            </a:r>
            <a:endParaRPr lang="en-US" altLang="zh-CN" sz="2400" b="1" dirty="0" smtClean="0"/>
          </a:p>
          <a:p>
            <a:r>
              <a:rPr lang="zh-CN" altLang="en-US" sz="2400" b="1" dirty="0" smtClean="0"/>
              <a:t>初步掌握语音学的基本原理。</a:t>
            </a:r>
            <a:endParaRPr lang="en-US" altLang="zh-CN" sz="2400" b="1" dirty="0" smtClean="0"/>
          </a:p>
          <a:p>
            <a:r>
              <a:rPr lang="zh-CN" altLang="en-US" sz="2400" b="1" dirty="0" smtClean="0"/>
              <a:t>具有使用</a:t>
            </a:r>
            <a:r>
              <a:rPr lang="zh-CN" altLang="en-US" sz="2400" b="1" dirty="0"/>
              <a:t>、</a:t>
            </a:r>
            <a:r>
              <a:rPr lang="zh-CN" altLang="en-US" sz="2400" b="1" dirty="0" smtClean="0"/>
              <a:t>推广标准普通话</a:t>
            </a:r>
            <a:r>
              <a:rPr lang="zh-CN" altLang="en-US" sz="2400" b="1" dirty="0"/>
              <a:t>的能力。</a:t>
            </a:r>
            <a:endParaRPr lang="zh-CN" alt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第一节  语音概说</a:t>
            </a:r>
            <a:endParaRPr lang="zh-CN" altLang="en-US" dirty="0"/>
          </a:p>
        </p:txBody>
      </p:sp>
      <p:sp>
        <p:nvSpPr>
          <p:cNvPr id="3" name="副标题 2"/>
          <p:cNvSpPr>
            <a:spLocks noGrp="1"/>
          </p:cNvSpPr>
          <p:nvPr>
            <p:ph type="subTitle" idx="1"/>
          </p:nvPr>
        </p:nvSpPr>
        <p:spPr>
          <a:xfrm>
            <a:off x="2428860" y="4429132"/>
            <a:ext cx="6400800" cy="1352544"/>
          </a:xfrm>
        </p:spPr>
        <p:txBody>
          <a:bodyPr>
            <a:normAutofit/>
          </a:bodyPr>
          <a:lstStyle/>
          <a:p>
            <a:pPr algn="r"/>
            <a:r>
              <a:rPr lang="en-US" altLang="zh-CN" dirty="0" smtClean="0"/>
              <a:t>《</a:t>
            </a:r>
            <a:r>
              <a:rPr lang="zh-CN" altLang="en-US" dirty="0" smtClean="0"/>
              <a:t>现代汉语</a:t>
            </a:r>
            <a:r>
              <a:rPr lang="en-US" altLang="zh-CN" dirty="0" smtClean="0"/>
              <a:t>》</a:t>
            </a:r>
            <a:r>
              <a:rPr lang="zh-CN" altLang="en-US" dirty="0" smtClean="0"/>
              <a:t>编写组</a:t>
            </a:r>
            <a:endParaRPr lang="en-US" altLang="zh-CN"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76923"/>
            <a:ext cx="8229600" cy="1143000"/>
          </a:xfrm>
        </p:spPr>
        <p:txBody>
          <a:bodyPr/>
          <a:lstStyle/>
          <a:p>
            <a:pPr algn="ctr"/>
            <a:r>
              <a:rPr lang="zh-CN" altLang="en-US" dirty="0" smtClean="0"/>
              <a:t>一、语音的性质</a:t>
            </a:r>
            <a:endParaRPr lang="zh-CN" altLang="en-US" dirty="0"/>
          </a:p>
        </p:txBody>
      </p:sp>
      <p:sp>
        <p:nvSpPr>
          <p:cNvPr id="3" name="内容占位符 2"/>
          <p:cNvSpPr>
            <a:spLocks noGrp="1"/>
          </p:cNvSpPr>
          <p:nvPr>
            <p:ph idx="1"/>
          </p:nvPr>
        </p:nvSpPr>
        <p:spPr>
          <a:xfrm>
            <a:off x="457200" y="2174240"/>
            <a:ext cx="8229600" cy="4525963"/>
          </a:xfrm>
        </p:spPr>
        <p:txBody>
          <a:bodyPr>
            <a:normAutofit/>
          </a:bodyPr>
          <a:lstStyle/>
          <a:p>
            <a:r>
              <a:rPr lang="zh-CN" altLang="en-US" sz="2400" b="1" dirty="0" smtClean="0"/>
              <a:t>什么是语音？</a:t>
            </a:r>
            <a:endParaRPr lang="zh-CN" altLang="en-US" sz="2400" b="1" dirty="0" smtClean="0"/>
          </a:p>
          <a:p>
            <a:endParaRPr lang="zh-CN" altLang="en-US" sz="2400" b="1" dirty="0" smtClean="0"/>
          </a:p>
          <a:p>
            <a:r>
              <a:rPr lang="zh-CN" altLang="en-US" sz="2400" b="1" dirty="0" smtClean="0"/>
              <a:t>人类</a:t>
            </a:r>
            <a:r>
              <a:rPr lang="zh-CN" altLang="en-US" sz="2400" b="1" dirty="0"/>
              <a:t>发音器官发出来</a:t>
            </a:r>
            <a:r>
              <a:rPr lang="zh-CN" altLang="en-US" sz="2400" b="1" dirty="0" smtClean="0"/>
              <a:t>的  有</a:t>
            </a:r>
            <a:r>
              <a:rPr lang="zh-CN" altLang="en-US" sz="2400" b="1" dirty="0"/>
              <a:t>意义</a:t>
            </a:r>
            <a:r>
              <a:rPr lang="zh-CN" altLang="en-US" sz="2400" b="1" dirty="0" smtClean="0"/>
              <a:t>的  声音。</a:t>
            </a:r>
            <a:endParaRPr lang="zh-CN" altLang="en-US" sz="2400" b="1" dirty="0" smtClean="0"/>
          </a:p>
          <a:p>
            <a:endParaRPr lang="zh-CN" altLang="en-US" sz="2400" b="1" dirty="0" smtClean="0"/>
          </a:p>
          <a:p>
            <a:r>
              <a:rPr lang="zh-CN" altLang="en-US" sz="2400" dirty="0" smtClean="0"/>
              <a:t>在</a:t>
            </a:r>
            <a:r>
              <a:rPr lang="zh-CN" altLang="en-US" sz="2400" dirty="0"/>
              <a:t>语音的物理、生理和社会三种属性中，社会属性是最本质的属性</a:t>
            </a:r>
            <a:r>
              <a:rPr lang="zh-CN" altLang="en-US" sz="2400" dirty="0" smtClean="0"/>
              <a:t>。</a:t>
            </a:r>
            <a:endParaRPr lang="zh-CN" altLang="en-US" sz="2400" dirty="0" smtClean="0"/>
          </a:p>
        </p:txBody>
      </p:sp>
      <p:cxnSp>
        <p:nvCxnSpPr>
          <p:cNvPr id="7" name="直接连接符 6"/>
          <p:cNvCxnSpPr/>
          <p:nvPr/>
        </p:nvCxnSpPr>
        <p:spPr>
          <a:xfrm>
            <a:off x="5436235" y="3500755"/>
            <a:ext cx="648335"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929005" y="3498850"/>
            <a:ext cx="2922905" cy="1905"/>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4067810" y="3500755"/>
            <a:ext cx="1224280" cy="0"/>
          </a:xfrm>
          <a:prstGeom prst="line">
            <a:avLst/>
          </a:prstGeom>
          <a:ln w="76200" cmpd="thickThin">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zh-CN" altLang="en-US" dirty="0" smtClean="0"/>
              <a:t>（一）发音器官</a:t>
            </a:r>
            <a:endParaRPr lang="zh-CN" altLang="en-US" dirty="0"/>
          </a:p>
        </p:txBody>
      </p:sp>
      <p:sp>
        <p:nvSpPr>
          <p:cNvPr id="3" name="内容占位符 2"/>
          <p:cNvSpPr>
            <a:spLocks noGrp="1"/>
          </p:cNvSpPr>
          <p:nvPr>
            <p:ph idx="1"/>
          </p:nvPr>
        </p:nvSpPr>
        <p:spPr/>
        <p:txBody>
          <a:bodyPr/>
          <a:lstStyle/>
          <a:p>
            <a:r>
              <a:rPr lang="zh-CN" altLang="en-US" sz="2400" dirty="0"/>
              <a:t>人的发音器官包括三个部分</a:t>
            </a:r>
            <a:r>
              <a:rPr lang="zh-CN" altLang="en-US" sz="2400" dirty="0" smtClean="0"/>
              <a:t>：</a:t>
            </a:r>
            <a:endParaRPr lang="en-US" altLang="zh-CN" sz="2400" dirty="0" smtClean="0"/>
          </a:p>
          <a:p>
            <a:endParaRPr lang="zh-CN" altLang="en-US" sz="2400" dirty="0"/>
          </a:p>
        </p:txBody>
      </p:sp>
      <p:graphicFrame>
        <p:nvGraphicFramePr>
          <p:cNvPr id="4" name="图示 3"/>
          <p:cNvGraphicFramePr/>
          <p:nvPr/>
        </p:nvGraphicFramePr>
        <p:xfrm>
          <a:off x="571472" y="2143116"/>
          <a:ext cx="8072494" cy="4064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zh-CN" altLang="en-US" dirty="0" smtClean="0"/>
              <a:t>（一）发音器官</a:t>
            </a:r>
            <a:endParaRPr lang="zh-CN" altLang="en-US" dirty="0"/>
          </a:p>
        </p:txBody>
      </p:sp>
      <p:sp>
        <p:nvSpPr>
          <p:cNvPr id="3" name="内容占位符 2"/>
          <p:cNvSpPr>
            <a:spLocks noGrp="1"/>
          </p:cNvSpPr>
          <p:nvPr>
            <p:ph idx="1"/>
          </p:nvPr>
        </p:nvSpPr>
        <p:spPr/>
        <p:txBody>
          <a:bodyPr>
            <a:normAutofit/>
          </a:bodyPr>
          <a:lstStyle/>
          <a:p>
            <a:r>
              <a:rPr lang="zh-CN" altLang="en-US" sz="2400" dirty="0" smtClean="0"/>
              <a:t>口腔和鼻腔  ←→  软腭和小舌</a:t>
            </a:r>
            <a:endParaRPr lang="en-US" altLang="zh-CN" sz="2400" dirty="0" smtClean="0"/>
          </a:p>
          <a:p>
            <a:endParaRPr lang="en-US" altLang="zh-CN" sz="2400" dirty="0"/>
          </a:p>
          <a:p>
            <a:r>
              <a:rPr lang="zh-CN" altLang="en-US" sz="2400" b="1" dirty="0" smtClean="0"/>
              <a:t>口音</a:t>
            </a:r>
            <a:r>
              <a:rPr lang="zh-CN" altLang="en-US" sz="2400" dirty="0" smtClean="0"/>
              <a:t>：</a:t>
            </a:r>
            <a:r>
              <a:rPr lang="zh-CN" altLang="en-US" sz="2400" dirty="0"/>
              <a:t>小舌和软腭上升，堵住鼻腔的通道，气流只能从口腔通过</a:t>
            </a:r>
            <a:r>
              <a:rPr lang="zh-CN" altLang="en-US" sz="2400" dirty="0" smtClean="0"/>
              <a:t>，形成口音。</a:t>
            </a:r>
            <a:endParaRPr lang="en-US" altLang="zh-CN" sz="2400" dirty="0" smtClean="0"/>
          </a:p>
          <a:p>
            <a:r>
              <a:rPr lang="zh-CN" altLang="en-US" sz="2400" b="1" dirty="0" smtClean="0"/>
              <a:t>鼻音</a:t>
            </a:r>
            <a:r>
              <a:rPr lang="zh-CN" altLang="en-US" sz="2400" dirty="0" smtClean="0"/>
              <a:t>：</a:t>
            </a:r>
            <a:r>
              <a:rPr lang="zh-CN" altLang="en-US" sz="2400" dirty="0"/>
              <a:t>小舌和</a:t>
            </a:r>
            <a:r>
              <a:rPr lang="zh-CN" altLang="en-US" sz="2400" dirty="0" smtClean="0"/>
              <a:t>软腭下降，打开</a:t>
            </a:r>
            <a:r>
              <a:rPr lang="zh-CN" altLang="en-US" sz="2400" dirty="0"/>
              <a:t>鼻腔通道</a:t>
            </a:r>
            <a:r>
              <a:rPr lang="zh-CN" altLang="en-US" sz="2400" dirty="0" smtClean="0"/>
              <a:t>，同时封闭口腔通道，</a:t>
            </a:r>
            <a:r>
              <a:rPr lang="zh-CN" altLang="en-US" sz="2400" dirty="0"/>
              <a:t>气流只在鼻腔共鸣</a:t>
            </a:r>
            <a:r>
              <a:rPr lang="zh-CN" altLang="en-US" sz="2400" dirty="0" smtClean="0"/>
              <a:t>，形成鼻音。</a:t>
            </a:r>
            <a:endParaRPr lang="en-US" altLang="zh-CN" sz="2400" dirty="0" smtClean="0"/>
          </a:p>
          <a:p>
            <a:r>
              <a:rPr lang="zh-CN" altLang="en-US" sz="2400" b="1" dirty="0"/>
              <a:t>鼻化</a:t>
            </a:r>
            <a:r>
              <a:rPr lang="zh-CN" altLang="en-US" sz="2400" b="1" dirty="0" smtClean="0"/>
              <a:t>音</a:t>
            </a:r>
            <a:r>
              <a:rPr lang="zh-CN" altLang="en-US" sz="2400" dirty="0" smtClean="0"/>
              <a:t>：小舌和软腭下降，打开鼻腔通道，同时口腔</a:t>
            </a:r>
            <a:r>
              <a:rPr lang="zh-CN" altLang="en-US" sz="2400" dirty="0"/>
              <a:t>不封闭，气流同时在口腔和</a:t>
            </a:r>
            <a:r>
              <a:rPr lang="zh-CN" altLang="en-US" sz="2400" dirty="0" smtClean="0"/>
              <a:t>鼻腔形成</a:t>
            </a:r>
            <a:r>
              <a:rPr lang="zh-CN" altLang="en-US" sz="2400" dirty="0"/>
              <a:t>共鸣</a:t>
            </a:r>
            <a:r>
              <a:rPr lang="zh-CN" altLang="en-US" sz="2400" dirty="0" smtClean="0"/>
              <a:t>，形成</a:t>
            </a:r>
            <a:r>
              <a:rPr lang="zh-CN" altLang="en-US" sz="2400" dirty="0"/>
              <a:t>鼻化</a:t>
            </a:r>
            <a:r>
              <a:rPr lang="zh-CN" altLang="en-US" sz="2400" dirty="0" smtClean="0"/>
              <a:t>音。</a:t>
            </a:r>
            <a:endParaRPr lang="zh-CN" alt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zh-CN" altLang="en-US" dirty="0" smtClean="0"/>
              <a:t>（一）发音器官</a:t>
            </a:r>
            <a:endParaRPr lang="zh-CN" altLang="en-US" dirty="0"/>
          </a:p>
        </p:txBody>
      </p:sp>
      <p:pic>
        <p:nvPicPr>
          <p:cNvPr id="1026" name="Picture 2" descr="oralnew"/>
          <p:cNvPicPr>
            <a:picLocks noChangeAspect="1" noChangeArrowheads="1"/>
          </p:cNvPicPr>
          <p:nvPr/>
        </p:nvPicPr>
        <p:blipFill>
          <a:blip r:embed="rId1" cstate="print"/>
          <a:srcRect/>
          <a:stretch>
            <a:fillRect/>
          </a:stretch>
        </p:blipFill>
        <p:spPr bwMode="auto">
          <a:xfrm>
            <a:off x="571472" y="1500174"/>
            <a:ext cx="4286280" cy="5065604"/>
          </a:xfrm>
          <a:prstGeom prst="rect">
            <a:avLst/>
          </a:prstGeom>
          <a:noFill/>
          <a:ln w="9525">
            <a:noFill/>
            <a:miter lim="800000"/>
            <a:headEnd/>
            <a:tailEnd/>
          </a:ln>
        </p:spPr>
      </p:pic>
      <p:sp>
        <p:nvSpPr>
          <p:cNvPr id="5" name="TextBox 4"/>
          <p:cNvSpPr txBox="1"/>
          <p:nvPr/>
        </p:nvSpPr>
        <p:spPr>
          <a:xfrm>
            <a:off x="5143504" y="1571612"/>
            <a:ext cx="3429023" cy="4708981"/>
          </a:xfrm>
          <a:prstGeom prst="rect">
            <a:avLst/>
          </a:prstGeom>
          <a:noFill/>
          <a:ln>
            <a:solidFill>
              <a:schemeClr val="accent1"/>
            </a:solidFill>
          </a:ln>
        </p:spPr>
        <p:txBody>
          <a:bodyPr wrap="square" rtlCol="0">
            <a:spAutoFit/>
          </a:bodyPr>
          <a:lstStyle/>
          <a:p>
            <a:r>
              <a:rPr lang="en-US" altLang="zh-CN" sz="2000" dirty="0" smtClean="0"/>
              <a:t>1.</a:t>
            </a:r>
            <a:r>
              <a:rPr lang="zh-CN" altLang="en-US" sz="2000" dirty="0" smtClean="0"/>
              <a:t>上唇、下唇；</a:t>
            </a:r>
            <a:endParaRPr lang="en-US" altLang="zh-CN" sz="2000" dirty="0" smtClean="0"/>
          </a:p>
          <a:p>
            <a:r>
              <a:rPr lang="en-US" altLang="zh-CN" sz="2000" dirty="0" smtClean="0"/>
              <a:t>2.</a:t>
            </a:r>
            <a:r>
              <a:rPr lang="zh-CN" altLang="en-US" sz="2000" dirty="0" smtClean="0"/>
              <a:t>上齿、下齿；</a:t>
            </a:r>
            <a:endParaRPr lang="en-US" altLang="zh-CN" sz="2000" dirty="0" smtClean="0"/>
          </a:p>
          <a:p>
            <a:endParaRPr lang="zh-CN" altLang="en-US" sz="2000" dirty="0" smtClean="0"/>
          </a:p>
          <a:p>
            <a:r>
              <a:rPr lang="en-US" altLang="zh-CN" sz="2000" dirty="0" smtClean="0"/>
              <a:t>3.</a:t>
            </a:r>
            <a:r>
              <a:rPr lang="zh-CN" altLang="en-US" sz="2000" dirty="0" smtClean="0"/>
              <a:t>齿龈；</a:t>
            </a:r>
            <a:r>
              <a:rPr lang="en-US" altLang="zh-CN" sz="2000" dirty="0" smtClean="0"/>
              <a:t>4.</a:t>
            </a:r>
            <a:r>
              <a:rPr lang="zh-CN" altLang="en-US" sz="2000" dirty="0" smtClean="0"/>
              <a:t>硬腭；</a:t>
            </a:r>
            <a:endParaRPr lang="en-US" altLang="zh-CN" sz="2000" dirty="0" smtClean="0"/>
          </a:p>
          <a:p>
            <a:r>
              <a:rPr lang="en-US" altLang="zh-CN" sz="2000" dirty="0" smtClean="0"/>
              <a:t>5.</a:t>
            </a:r>
            <a:r>
              <a:rPr lang="zh-CN" altLang="en-US" sz="2000" dirty="0" smtClean="0"/>
              <a:t>软腭；</a:t>
            </a:r>
            <a:r>
              <a:rPr lang="en-US" altLang="zh-CN" sz="2000" dirty="0" smtClean="0"/>
              <a:t>6.</a:t>
            </a:r>
            <a:r>
              <a:rPr lang="zh-CN" altLang="en-US" sz="2000" dirty="0" smtClean="0"/>
              <a:t>小舌；</a:t>
            </a:r>
            <a:endParaRPr lang="en-US" altLang="zh-CN" sz="2000" dirty="0" smtClean="0"/>
          </a:p>
          <a:p>
            <a:endParaRPr lang="zh-CN" altLang="en-US" sz="2000" dirty="0" smtClean="0"/>
          </a:p>
          <a:p>
            <a:r>
              <a:rPr lang="en-US" altLang="zh-CN" sz="2000" dirty="0" smtClean="0"/>
              <a:t>7.</a:t>
            </a:r>
            <a:r>
              <a:rPr lang="zh-CN" altLang="en-US" sz="2000" dirty="0" smtClean="0"/>
              <a:t>舌尖；</a:t>
            </a:r>
            <a:r>
              <a:rPr lang="en-US" altLang="zh-CN" sz="2000" dirty="0" smtClean="0"/>
              <a:t>8.</a:t>
            </a:r>
            <a:r>
              <a:rPr lang="zh-CN" altLang="en-US" sz="2000" dirty="0" smtClean="0"/>
              <a:t>舌叶；</a:t>
            </a:r>
            <a:endParaRPr lang="en-US" altLang="zh-CN" sz="2000" dirty="0" smtClean="0"/>
          </a:p>
          <a:p>
            <a:r>
              <a:rPr lang="en-US" altLang="zh-CN" sz="2000" dirty="0" smtClean="0"/>
              <a:t>9.</a:t>
            </a:r>
            <a:r>
              <a:rPr lang="zh-CN" altLang="en-US" sz="2000" dirty="0" smtClean="0"/>
              <a:t>舌面前；</a:t>
            </a:r>
            <a:r>
              <a:rPr lang="en-US" altLang="zh-CN" sz="2000" dirty="0" smtClean="0"/>
              <a:t>10.</a:t>
            </a:r>
            <a:r>
              <a:rPr lang="zh-CN" altLang="en-US" sz="2000" dirty="0" smtClean="0"/>
              <a:t>舌面中；</a:t>
            </a:r>
            <a:endParaRPr lang="en-US" altLang="zh-CN" sz="2000" dirty="0" smtClean="0"/>
          </a:p>
          <a:p>
            <a:r>
              <a:rPr lang="en-US" altLang="zh-CN" sz="2000" dirty="0" smtClean="0"/>
              <a:t>11.</a:t>
            </a:r>
            <a:r>
              <a:rPr lang="zh-CN" altLang="en-US" sz="2000" dirty="0" smtClean="0"/>
              <a:t>舌面后；</a:t>
            </a:r>
            <a:endParaRPr lang="en-US" altLang="zh-CN" sz="2000" dirty="0" smtClean="0"/>
          </a:p>
          <a:p>
            <a:endParaRPr lang="zh-CN" altLang="en-US" sz="2000" dirty="0" smtClean="0"/>
          </a:p>
          <a:p>
            <a:r>
              <a:rPr lang="en-US" altLang="zh-CN" sz="2000" dirty="0" smtClean="0"/>
              <a:t>12.</a:t>
            </a:r>
            <a:r>
              <a:rPr lang="zh-CN" altLang="en-US" sz="2000" dirty="0" smtClean="0"/>
              <a:t>咽腔；</a:t>
            </a:r>
            <a:r>
              <a:rPr lang="en-US" altLang="zh-CN" sz="2000" dirty="0" smtClean="0"/>
              <a:t>13.</a:t>
            </a:r>
            <a:r>
              <a:rPr lang="zh-CN" altLang="en-US" sz="2000" dirty="0" smtClean="0"/>
              <a:t>会厌；</a:t>
            </a:r>
            <a:endParaRPr lang="en-US" altLang="zh-CN" sz="2000" dirty="0" smtClean="0"/>
          </a:p>
          <a:p>
            <a:r>
              <a:rPr lang="en-US" altLang="zh-CN" sz="2000" dirty="0" smtClean="0"/>
              <a:t>14.</a:t>
            </a:r>
            <a:r>
              <a:rPr lang="zh-CN" altLang="en-US" sz="2000" dirty="0" smtClean="0"/>
              <a:t>声带；</a:t>
            </a:r>
            <a:r>
              <a:rPr lang="en-US" altLang="zh-CN" sz="2000" dirty="0" smtClean="0"/>
              <a:t>15.</a:t>
            </a:r>
            <a:r>
              <a:rPr lang="zh-CN" altLang="en-US" sz="2000" dirty="0" smtClean="0"/>
              <a:t>喉腔；</a:t>
            </a:r>
            <a:endParaRPr lang="en-US" altLang="zh-CN" sz="2000" dirty="0" smtClean="0"/>
          </a:p>
          <a:p>
            <a:endParaRPr lang="en-US" altLang="zh-CN" sz="2000" dirty="0" smtClean="0"/>
          </a:p>
          <a:p>
            <a:r>
              <a:rPr lang="en-US" altLang="zh-CN" sz="2000" dirty="0" smtClean="0"/>
              <a:t>16.</a:t>
            </a:r>
            <a:r>
              <a:rPr lang="zh-CN" altLang="en-US" sz="2000" dirty="0" smtClean="0"/>
              <a:t>口腔；</a:t>
            </a:r>
            <a:r>
              <a:rPr lang="en-US" altLang="zh-CN" sz="2000" dirty="0" smtClean="0"/>
              <a:t>17.</a:t>
            </a:r>
            <a:r>
              <a:rPr lang="zh-CN" altLang="en-US" sz="2000" dirty="0" smtClean="0"/>
              <a:t>鼻腔；</a:t>
            </a:r>
            <a:endParaRPr lang="en-US" altLang="zh-CN" sz="2000" dirty="0" smtClean="0"/>
          </a:p>
          <a:p>
            <a:r>
              <a:rPr lang="en-US" altLang="zh-CN" sz="2000" dirty="0" smtClean="0"/>
              <a:t>18.</a:t>
            </a:r>
            <a:r>
              <a:rPr lang="zh-CN" altLang="en-US" sz="2000" dirty="0" smtClean="0"/>
              <a:t>甲状软骨；</a:t>
            </a:r>
            <a:r>
              <a:rPr lang="en-US" altLang="zh-CN" sz="2000" dirty="0" smtClean="0"/>
              <a:t>19.</a:t>
            </a:r>
            <a:r>
              <a:rPr lang="zh-CN" altLang="en-US" sz="2000" dirty="0" smtClean="0"/>
              <a:t>食道。</a:t>
            </a:r>
            <a:endParaRPr lang="zh-CN" alt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r"/>
            <a:r>
              <a:rPr lang="zh-CN" altLang="en-US" dirty="0" smtClean="0"/>
              <a:t>（二）语音四要素</a:t>
            </a:r>
            <a:endParaRPr lang="zh-CN" altLang="en-US" dirty="0"/>
          </a:p>
        </p:txBody>
      </p:sp>
      <p:sp>
        <p:nvSpPr>
          <p:cNvPr id="3" name="内容占位符 2"/>
          <p:cNvSpPr>
            <a:spLocks noGrp="1"/>
          </p:cNvSpPr>
          <p:nvPr>
            <p:ph idx="1"/>
          </p:nvPr>
        </p:nvSpPr>
        <p:spPr/>
        <p:txBody>
          <a:bodyPr>
            <a:normAutofit/>
          </a:bodyPr>
          <a:lstStyle/>
          <a:p>
            <a:r>
              <a:rPr lang="zh-CN" altLang="en-US" sz="2400" dirty="0" smtClean="0"/>
              <a:t>声音具有四要素：</a:t>
            </a:r>
            <a:endParaRPr lang="en-US" altLang="zh-CN" sz="2400" dirty="0" smtClean="0"/>
          </a:p>
          <a:p>
            <a:pPr lvl="1"/>
            <a:r>
              <a:rPr lang="zh-CN" altLang="en-US" sz="2400" dirty="0" smtClean="0"/>
              <a:t>音高</a:t>
            </a:r>
            <a:endParaRPr lang="en-US" altLang="zh-CN" sz="2400" dirty="0" smtClean="0"/>
          </a:p>
          <a:p>
            <a:pPr lvl="1"/>
            <a:r>
              <a:rPr lang="zh-CN" altLang="en-US" sz="2400" dirty="0" smtClean="0"/>
              <a:t>音强</a:t>
            </a:r>
            <a:endParaRPr lang="en-US" altLang="zh-CN" sz="2400" dirty="0" smtClean="0"/>
          </a:p>
          <a:p>
            <a:pPr lvl="1"/>
            <a:r>
              <a:rPr lang="zh-CN" altLang="en-US" sz="2400" dirty="0" smtClean="0"/>
              <a:t>音长</a:t>
            </a:r>
            <a:endParaRPr lang="en-US" altLang="zh-CN" sz="2400" dirty="0" smtClean="0"/>
          </a:p>
          <a:p>
            <a:pPr lvl="1"/>
            <a:r>
              <a:rPr lang="zh-CN" altLang="en-US" sz="2400" dirty="0" smtClean="0"/>
              <a:t>音色</a:t>
            </a:r>
            <a:endParaRPr lang="en-US" altLang="zh-CN" sz="2400" dirty="0" smtClean="0"/>
          </a:p>
          <a:p>
            <a:endParaRPr lang="en-US" altLang="zh-CN" sz="2400" dirty="0" smtClean="0"/>
          </a:p>
          <a:p>
            <a:r>
              <a:rPr lang="zh-CN" altLang="en-US" sz="2400" dirty="0" smtClean="0"/>
              <a:t>语音和其他声音一样，也具有物理上的音高、音强、音长和音色四种要素。</a:t>
            </a:r>
            <a:endParaRPr lang="zh-CN" alt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2110</Words>
  <Application>WPS 演示</Application>
  <PresentationFormat>全屏显示(4:3)</PresentationFormat>
  <Paragraphs>227</Paragraphs>
  <Slides>27</Slides>
  <Notes>0</Notes>
  <HiddenSlides>0</HiddenSlides>
  <MMClips>0</MMClips>
  <ScaleCrop>false</ScaleCrop>
  <HeadingPairs>
    <vt:vector size="4" baseType="variant">
      <vt:variant>
        <vt:lpstr>主题</vt:lpstr>
      </vt:variant>
      <vt:variant>
        <vt:i4>1</vt:i4>
      </vt:variant>
      <vt:variant>
        <vt:lpstr>幻灯片标题</vt:lpstr>
      </vt:variant>
      <vt:variant>
        <vt:i4>27</vt:i4>
      </vt:variant>
    </vt:vector>
  </HeadingPairs>
  <TitlesOfParts>
    <vt:vector size="28" baseType="lpstr">
      <vt:lpstr>Office 主题​​</vt:lpstr>
      <vt:lpstr>现 代 汉 语</vt:lpstr>
      <vt:lpstr>第二章  语音</vt:lpstr>
      <vt:lpstr>✎ 语音章的学习要求</vt:lpstr>
      <vt:lpstr>第一节  语音概说</vt:lpstr>
      <vt:lpstr>一、语音的性质</vt:lpstr>
      <vt:lpstr>（一）发音器官</vt:lpstr>
      <vt:lpstr>（一）发音器官</vt:lpstr>
      <vt:lpstr>（一）发音器官</vt:lpstr>
      <vt:lpstr>（二）语音四要素</vt:lpstr>
      <vt:lpstr>1. 音高</vt:lpstr>
      <vt:lpstr>2. 音强</vt:lpstr>
      <vt:lpstr>3. 音长</vt:lpstr>
      <vt:lpstr>4. 音色</vt:lpstr>
      <vt:lpstr>4. 音色</vt:lpstr>
      <vt:lpstr>4. 音色</vt:lpstr>
      <vt:lpstr>4. 音色</vt:lpstr>
      <vt:lpstr>（三）社会属性</vt:lpstr>
      <vt:lpstr>二、语音单位</vt:lpstr>
      <vt:lpstr>（二）音素</vt:lpstr>
      <vt:lpstr>（二）音素</vt:lpstr>
      <vt:lpstr>（二）音素</vt:lpstr>
      <vt:lpstr>（三）声母、韵母和声调</vt:lpstr>
      <vt:lpstr>（三）声母、韵母和声调</vt:lpstr>
      <vt:lpstr>（四）音位</vt:lpstr>
      <vt:lpstr>三、语音符号</vt:lpstr>
      <vt:lpstr>（一）《汉语拼音方案》</vt:lpstr>
      <vt:lpstr>（二）国际音标</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yiguan</dc:creator>
  <cp:lastModifiedBy>Lenovo</cp:lastModifiedBy>
  <cp:revision>17</cp:revision>
  <dcterms:created xsi:type="dcterms:W3CDTF">2012-05-03T13:06:00Z</dcterms:created>
  <dcterms:modified xsi:type="dcterms:W3CDTF">2016-03-27T09:29:42Z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2052-10.1.0.5559</vt:lpwstr>
  </property>
</Properties>
</file>