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4" r:id="rId3"/>
    <p:sldId id="325" r:id="rId4"/>
    <p:sldId id="307" r:id="rId5"/>
    <p:sldId id="308" r:id="rId6"/>
    <p:sldId id="309" r:id="rId7"/>
    <p:sldId id="362" r:id="rId8"/>
    <p:sldId id="310" r:id="rId9"/>
    <p:sldId id="363" r:id="rId10"/>
    <p:sldId id="311" r:id="rId11"/>
    <p:sldId id="312" r:id="rId12"/>
    <p:sldId id="313" r:id="rId13"/>
    <p:sldId id="314" r:id="rId14"/>
    <p:sldId id="318" r:id="rId15"/>
    <p:sldId id="319" r:id="rId16"/>
    <p:sldId id="320" r:id="rId17"/>
    <p:sldId id="321" r:id="rId18"/>
    <p:sldId id="364" r:id="rId19"/>
    <p:sldId id="365" r:id="rId20"/>
    <p:sldId id="366" r:id="rId21"/>
    <p:sldId id="367" r:id="rId22"/>
    <p:sldId id="370" r:id="rId23"/>
    <p:sldId id="371" r:id="rId24"/>
    <p:sldId id="373" r:id="rId25"/>
    <p:sldId id="374" r:id="rId2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64"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DA7D4-B8B6-46E8-8E34-325F12C61D5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2797F9-E0FE-43C7-B5E2-66BE9E4A56A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022F4AFA-5D78-44D4-904B-137FDF72ED27}"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7891C3E-7798-42BE-9B54-34F1A8AD8C7C}"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E4CEBEE-A19D-4EAC-BE98-CF52C2D6169A}"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568938F-1253-4D82-8533-8B375B0EEBF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549E283-0F5C-4A3D-B686-82EE7790DF8C}"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EA1705E-1C61-4E28-BB79-687FA001B113}"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ECC39E4F-E5D3-4377-9CC4-1CA326F2F1E5}"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7051E3F-5964-4976-A54E-28AECBD35797}"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678AC7DD-C4E4-4546-AAE0-3A220CE312DD}"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4CCD589-558E-427D-BDA9-CAA7D024E61A}"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4ED0AB0-175D-4F3F-A11B-65B740BD6F9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B7359CA-8443-40A3-91F8-1E441DB2F480}"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41F09DD-137D-4E14-B322-FD9B242CA8C7}"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6A81B40B-B3FE-4A23-80DC-33A4851AB72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2F96829-01C8-47A6-9C9D-934CAC22744E}"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D5093C08-76BC-456C-8F54-52444F46E957}"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6EDDBD3F-3101-4FF5-8E3F-8A1B50AA431F}"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EEC0256-0217-4DCA-AE72-BDE7682C5144}"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B2937554-1D4B-4A48-828F-522D4AC05068}"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0F6B9CC-2BD3-46F7-88C9-6E11AD3243A8}"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C44E1961-30C1-4FF7-A8A0-0218913F2BC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13288E6-B8BD-432E-AB01-41F7EDCF3A26}"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alphaModFix amt="70000"/>
            <a:lum/>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E75A0E5-2D2A-44DB-84FC-4A838C0BA53C}" type="datetimeFigureOut">
              <a:rPr lang="zh-CN" altLang="en-US"/>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70807E8C-CAC7-406E-942E-D58AFC6F850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676400"/>
            <a:ext cx="7772400" cy="1538286"/>
          </a:xfrm>
        </p:spPr>
        <p:txBody>
          <a:bodyPr/>
          <a:lstStyle/>
          <a:p>
            <a:r>
              <a:rPr lang="zh-CN" altLang="en-US" sz="8000" dirty="0">
                <a:latin typeface="华文琥珀" pitchFamily="2" charset="-122"/>
                <a:ea typeface="华文琥珀" pitchFamily="2" charset="-122"/>
              </a:rPr>
              <a:t>现 代 汉 语</a:t>
            </a:r>
            <a:endParaRPr lang="zh-CN" altLang="en-US" sz="8000" dirty="0">
              <a:latin typeface="华文琥珀" pitchFamily="2" charset="-122"/>
              <a:ea typeface="华文琥珀" pitchFamily="2" charset="-122"/>
            </a:endParaRPr>
          </a:p>
        </p:txBody>
      </p:sp>
      <p:sp>
        <p:nvSpPr>
          <p:cNvPr id="2051" name="Rectangle 3"/>
          <p:cNvSpPr>
            <a:spLocks noGrp="1" noChangeArrowheads="1"/>
          </p:cNvSpPr>
          <p:nvPr>
            <p:ph type="subTitle" idx="1"/>
          </p:nvPr>
        </p:nvSpPr>
        <p:spPr>
          <a:xfrm>
            <a:off x="1371600" y="3886200"/>
            <a:ext cx="6400800" cy="990600"/>
          </a:xfrm>
        </p:spPr>
        <p:txBody>
          <a:bodyPr/>
          <a:lstStyle/>
          <a:p>
            <a:pPr algn="l"/>
            <a:r>
              <a:rPr lang="zh-CN" altLang="en-US" sz="2400" dirty="0" smtClean="0"/>
              <a:t>主     编：黄伯荣  李    炜</a:t>
            </a:r>
            <a:endParaRPr lang="zh-CN"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28955" y="633413"/>
            <a:ext cx="8229600" cy="1143000"/>
          </a:xfrm>
        </p:spPr>
        <p:txBody>
          <a:bodyPr/>
          <a:lstStyle/>
          <a:p>
            <a:pPr algn="r"/>
            <a:r>
              <a:rPr lang="en-US" altLang="zh-CN" dirty="0" smtClean="0"/>
              <a:t>1. </a:t>
            </a:r>
            <a:r>
              <a:rPr lang="zh-CN" altLang="en-US" dirty="0" smtClean="0"/>
              <a:t>规范化的定义</a:t>
            </a:r>
            <a:endParaRPr lang="zh-CN" altLang="en-US" dirty="0"/>
          </a:p>
        </p:txBody>
      </p:sp>
      <p:sp>
        <p:nvSpPr>
          <p:cNvPr id="4099" name="Rectangle 3"/>
          <p:cNvSpPr>
            <a:spLocks noGrp="1" noChangeArrowheads="1"/>
          </p:cNvSpPr>
          <p:nvPr>
            <p:ph type="body" idx="1"/>
          </p:nvPr>
        </p:nvSpPr>
        <p:spPr/>
        <p:txBody>
          <a:bodyPr/>
          <a:lstStyle/>
          <a:p>
            <a:r>
              <a:rPr lang="zh-CN" altLang="en-US" sz="2400" dirty="0" smtClean="0"/>
              <a:t>现代汉语规范化</a:t>
            </a:r>
            <a:endParaRPr lang="en-US" altLang="zh-CN" sz="2400" dirty="0"/>
          </a:p>
          <a:p>
            <a:endParaRPr lang="en-US" altLang="zh-CN" sz="2400" dirty="0" smtClean="0"/>
          </a:p>
          <a:p>
            <a:r>
              <a:rPr lang="zh-CN" altLang="en-US" sz="2400" dirty="0" smtClean="0"/>
              <a:t>现代汉语规范化，就是要确立现代汉民族共同语及其语音、词汇、文字和语法等方面的标准，并且运用这一标准去消除语言使用中出现的分歧和混乱。</a:t>
            </a:r>
            <a:endParaRPr lang="zh-CN" alt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a:r>
              <a:rPr lang="en-US" altLang="zh-CN" dirty="0" smtClean="0"/>
              <a:t>1. </a:t>
            </a:r>
            <a:r>
              <a:rPr lang="zh-CN" altLang="en-US" dirty="0" smtClean="0"/>
              <a:t>规范化的定义</a:t>
            </a:r>
            <a:endParaRPr lang="zh-CN" altLang="en-US" dirty="0"/>
          </a:p>
        </p:txBody>
      </p:sp>
      <p:sp>
        <p:nvSpPr>
          <p:cNvPr id="5123" name="Rectangle 3"/>
          <p:cNvSpPr>
            <a:spLocks noGrp="1" noChangeArrowheads="1"/>
          </p:cNvSpPr>
          <p:nvPr>
            <p:ph type="body" idx="1"/>
          </p:nvPr>
        </p:nvSpPr>
        <p:spPr>
          <a:xfrm>
            <a:off x="685800" y="1640205"/>
            <a:ext cx="7772400" cy="4422140"/>
          </a:xfrm>
        </p:spPr>
        <p:txBody>
          <a:bodyPr/>
          <a:lstStyle/>
          <a:p>
            <a:pPr>
              <a:lnSpc>
                <a:spcPct val="90000"/>
              </a:lnSpc>
              <a:buNone/>
            </a:pPr>
            <a:r>
              <a:rPr lang="zh-CN" altLang="en-US" sz="2400" b="1" dirty="0" smtClean="0"/>
              <a:t>☞ 语言规范化</a:t>
            </a:r>
            <a:r>
              <a:rPr lang="zh-CN" altLang="en-US" sz="2400" b="1" dirty="0"/>
              <a:t>的</a:t>
            </a:r>
            <a:r>
              <a:rPr lang="zh-CN" altLang="en-US" sz="2400" b="1" dirty="0" smtClean="0"/>
              <a:t>必要性</a:t>
            </a:r>
            <a:endParaRPr lang="en-US" altLang="zh-CN" sz="2400" b="1" dirty="0" smtClean="0"/>
          </a:p>
          <a:p>
            <a:pPr>
              <a:lnSpc>
                <a:spcPct val="90000"/>
              </a:lnSpc>
            </a:pPr>
            <a:r>
              <a:rPr lang="zh-CN" altLang="en-US" sz="2400" dirty="0" smtClean="0"/>
              <a:t>语言</a:t>
            </a:r>
            <a:r>
              <a:rPr lang="zh-CN" altLang="en-US" sz="2400" dirty="0"/>
              <a:t>文字是人类的交际工具，是人类最重要的信息载体，对国家社会的发展有绝对不可忽视的作用</a:t>
            </a:r>
            <a:r>
              <a:rPr lang="zh-CN" altLang="en-US" sz="2400" dirty="0" smtClean="0"/>
              <a:t>。</a:t>
            </a:r>
            <a:endParaRPr lang="en-US" altLang="zh-CN" sz="2400" dirty="0" smtClean="0"/>
          </a:p>
          <a:p>
            <a:pPr>
              <a:lnSpc>
                <a:spcPct val="90000"/>
              </a:lnSpc>
            </a:pPr>
            <a:r>
              <a:rPr lang="zh-CN" altLang="en-US" sz="2400" dirty="0" smtClean="0"/>
              <a:t>为了</a:t>
            </a:r>
            <a:r>
              <a:rPr lang="zh-CN" altLang="en-US" sz="2400" dirty="0"/>
              <a:t>准确地传递信息、更好地使用语言这一工具</a:t>
            </a:r>
            <a:r>
              <a:rPr lang="zh-CN" altLang="en-US" sz="2400" dirty="0" smtClean="0"/>
              <a:t>，需要</a:t>
            </a:r>
            <a:r>
              <a:rPr lang="zh-CN" altLang="en-US" sz="2400" dirty="0"/>
              <a:t>确立语言文字的规范</a:t>
            </a:r>
            <a:r>
              <a:rPr lang="zh-CN" altLang="en-US" sz="2400" dirty="0" smtClean="0"/>
              <a:t>。</a:t>
            </a:r>
            <a:endParaRPr lang="en-US" altLang="zh-CN" sz="2400" dirty="0" smtClean="0"/>
          </a:p>
          <a:p>
            <a:pPr>
              <a:lnSpc>
                <a:spcPct val="90000"/>
              </a:lnSpc>
            </a:pPr>
            <a:r>
              <a:rPr lang="zh-CN" altLang="en-US" sz="2400" dirty="0" smtClean="0"/>
              <a:t>语言</a:t>
            </a:r>
            <a:r>
              <a:rPr lang="zh-CN" altLang="en-US" sz="2400" dirty="0"/>
              <a:t>文字规范化是人们谋求和保证信息传递效果的一种主动行为。</a:t>
            </a:r>
            <a:endParaRPr lang="zh-CN"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r"/>
            <a:r>
              <a:rPr lang="en-US" altLang="zh-CN" dirty="0" smtClean="0"/>
              <a:t>2. </a:t>
            </a:r>
            <a:r>
              <a:rPr lang="zh-CN" altLang="en-US" dirty="0" smtClean="0"/>
              <a:t>现代汉语规范化的工作内容</a:t>
            </a:r>
            <a:endParaRPr lang="zh-CN" altLang="en-US" dirty="0"/>
          </a:p>
        </p:txBody>
      </p:sp>
      <p:sp>
        <p:nvSpPr>
          <p:cNvPr id="13315" name="Rectangle 3"/>
          <p:cNvSpPr>
            <a:spLocks noGrp="1" noChangeArrowheads="1"/>
          </p:cNvSpPr>
          <p:nvPr>
            <p:ph type="body" idx="1"/>
          </p:nvPr>
        </p:nvSpPr>
        <p:spPr/>
        <p:txBody>
          <a:bodyPr>
            <a:normAutofit/>
          </a:bodyPr>
          <a:lstStyle/>
          <a:p>
            <a:r>
              <a:rPr lang="zh-CN" altLang="en-US" sz="2400" dirty="0" smtClean="0"/>
              <a:t>普通话</a:t>
            </a:r>
            <a:r>
              <a:rPr lang="zh-CN" altLang="en-US" sz="2400" dirty="0"/>
              <a:t>的确定和</a:t>
            </a:r>
            <a:r>
              <a:rPr lang="zh-CN" altLang="en-US" sz="2400" dirty="0" smtClean="0"/>
              <a:t>规范</a:t>
            </a:r>
            <a:endParaRPr lang="en-US" altLang="zh-CN" sz="2400" dirty="0" smtClean="0"/>
          </a:p>
          <a:p>
            <a:r>
              <a:rPr lang="zh-CN" altLang="en-US" sz="2400" dirty="0" smtClean="0"/>
              <a:t>研究和整理现行汉字</a:t>
            </a:r>
            <a:endParaRPr lang="en-US" altLang="zh-CN" sz="2400" dirty="0" smtClean="0"/>
          </a:p>
          <a:p>
            <a:r>
              <a:rPr lang="zh-CN" altLang="en-US" sz="2400" dirty="0" smtClean="0"/>
              <a:t>推行</a:t>
            </a:r>
            <a:r>
              <a:rPr lang="en-US" altLang="zh-CN" sz="2400" dirty="0" smtClean="0"/>
              <a:t>《</a:t>
            </a:r>
            <a:r>
              <a:rPr lang="zh-CN" altLang="en-US" sz="2400" dirty="0" smtClean="0"/>
              <a:t>汉语拼音方案</a:t>
            </a:r>
            <a:r>
              <a:rPr lang="en-US" altLang="zh-CN" sz="2400" dirty="0" smtClean="0"/>
              <a:t>》</a:t>
            </a:r>
            <a:endParaRPr lang="en-US" altLang="zh-CN" sz="2400" dirty="0" smtClean="0"/>
          </a:p>
          <a:p>
            <a:r>
              <a:rPr lang="zh-CN" altLang="en-US" sz="2400" dirty="0" smtClean="0"/>
              <a:t>信息化</a:t>
            </a:r>
            <a:endParaRPr lang="en-US" altLang="zh-CN" sz="2400" dirty="0" smtClean="0"/>
          </a:p>
          <a:p>
            <a:r>
              <a:rPr lang="en-US" altLang="zh-CN" sz="2400" dirty="0" smtClean="0"/>
              <a:t>……</a:t>
            </a:r>
            <a:endParaRPr lang="en-US" altLang="zh-CN" sz="2400" dirty="0" smtClean="0"/>
          </a:p>
          <a:p>
            <a:endParaRPr lang="en-US" altLang="zh-CN" sz="2400" dirty="0" smtClean="0"/>
          </a:p>
          <a:p>
            <a:r>
              <a:rPr lang="zh-CN" altLang="en-US" sz="2400" dirty="0" smtClean="0"/>
              <a:t>现代汉语规范化的首要工作：</a:t>
            </a:r>
            <a:endParaRPr lang="en-US" altLang="zh-CN" sz="2400" dirty="0" smtClean="0"/>
          </a:p>
          <a:p>
            <a:pPr lvl="1"/>
            <a:r>
              <a:rPr lang="zh-CN" altLang="en-US" sz="2400" dirty="0" smtClean="0"/>
              <a:t>推广普通话</a:t>
            </a:r>
            <a:endParaRPr lang="en-US" altLang="zh-CN" sz="2400" dirty="0" smtClean="0"/>
          </a:p>
          <a:p>
            <a:pPr lvl="1"/>
            <a:r>
              <a:rPr lang="zh-CN" altLang="en-US" sz="2400" dirty="0" smtClean="0"/>
              <a:t>汉字规范化</a:t>
            </a:r>
            <a:endParaRPr lang="zh-CN" alt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776923"/>
            <a:ext cx="8229600" cy="1143000"/>
          </a:xfrm>
        </p:spPr>
        <p:txBody>
          <a:bodyPr/>
          <a:lstStyle/>
          <a:p>
            <a:pPr algn="ctr"/>
            <a:r>
              <a:rPr lang="zh-CN" altLang="en-US" b="1" dirty="0"/>
              <a:t>三、推广普通话</a:t>
            </a:r>
            <a:endParaRPr lang="zh-CN" altLang="en-US" b="1" dirty="0"/>
          </a:p>
        </p:txBody>
      </p:sp>
      <p:sp>
        <p:nvSpPr>
          <p:cNvPr id="17411" name="Rectangle 3"/>
          <p:cNvSpPr>
            <a:spLocks noGrp="1" noChangeArrowheads="1"/>
          </p:cNvSpPr>
          <p:nvPr>
            <p:ph type="body" idx="1"/>
          </p:nvPr>
        </p:nvSpPr>
        <p:spPr>
          <a:xfrm>
            <a:off x="457200" y="2030730"/>
            <a:ext cx="8229600" cy="4525963"/>
          </a:xfrm>
        </p:spPr>
        <p:txBody>
          <a:bodyPr/>
          <a:lstStyle/>
          <a:p>
            <a:pPr>
              <a:buFontTx/>
              <a:buNone/>
            </a:pPr>
            <a:r>
              <a:rPr lang="en-US" altLang="zh-CN" sz="2400" dirty="0" smtClean="0"/>
              <a:t>1. </a:t>
            </a:r>
            <a:r>
              <a:rPr lang="zh-CN" altLang="en-US" sz="2400" dirty="0" smtClean="0"/>
              <a:t>“</a:t>
            </a:r>
            <a:r>
              <a:rPr lang="zh-CN" altLang="en-US" sz="2400" dirty="0"/>
              <a:t>国家推广全国通用的普通话”</a:t>
            </a:r>
            <a:endParaRPr lang="zh-CN" altLang="en-US" sz="2400" dirty="0"/>
          </a:p>
          <a:p>
            <a:pPr>
              <a:buFontTx/>
              <a:buNone/>
            </a:pPr>
            <a:endParaRPr lang="zh-CN" altLang="en-US" sz="2400" dirty="0"/>
          </a:p>
          <a:p>
            <a:r>
              <a:rPr lang="zh-CN" altLang="en-US" sz="2400" dirty="0"/>
              <a:t>不同</a:t>
            </a:r>
            <a:r>
              <a:rPr lang="zh-CN" altLang="en-US" sz="2400" dirty="0" smtClean="0"/>
              <a:t>方言区、</a:t>
            </a:r>
            <a:r>
              <a:rPr lang="zh-CN" altLang="en-US" sz="2400" dirty="0"/>
              <a:t>语言区交际的要求</a:t>
            </a:r>
            <a:endParaRPr lang="zh-CN" altLang="en-US" sz="2400" dirty="0"/>
          </a:p>
          <a:p>
            <a:r>
              <a:rPr lang="zh-CN" altLang="en-US" sz="2400" dirty="0"/>
              <a:t>社会进步、科技发展的要求</a:t>
            </a:r>
            <a:endParaRPr lang="zh-CN" altLang="en-US" sz="2400" dirty="0"/>
          </a:p>
          <a:p>
            <a:r>
              <a:rPr lang="zh-CN" altLang="en-US" sz="2400" dirty="0"/>
              <a:t>国际交往的要求</a:t>
            </a:r>
            <a:endParaRPr lang="zh-CN" altLang="en-US" sz="2400" dirty="0"/>
          </a:p>
          <a:p>
            <a:endParaRPr lang="en-US" altLang="zh-C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61658"/>
            <a:ext cx="8229600" cy="1143000"/>
          </a:xfrm>
        </p:spPr>
        <p:txBody>
          <a:bodyPr/>
          <a:lstStyle/>
          <a:p>
            <a:pPr algn="r"/>
            <a:r>
              <a:rPr lang="en-US" altLang="zh-CN" dirty="0" smtClean="0"/>
              <a:t>2. 50</a:t>
            </a:r>
            <a:r>
              <a:rPr lang="zh-CN" altLang="en-US" dirty="0" smtClean="0"/>
              <a:t>年代的推普工作</a:t>
            </a:r>
            <a:endParaRPr lang="zh-CN" altLang="en-US" dirty="0"/>
          </a:p>
        </p:txBody>
      </p:sp>
      <p:sp>
        <p:nvSpPr>
          <p:cNvPr id="18435" name="Rectangle 3"/>
          <p:cNvSpPr>
            <a:spLocks noGrp="1" noChangeArrowheads="1"/>
          </p:cNvSpPr>
          <p:nvPr>
            <p:ph type="body" idx="1"/>
          </p:nvPr>
        </p:nvSpPr>
        <p:spPr/>
        <p:txBody>
          <a:bodyPr/>
          <a:lstStyle/>
          <a:p>
            <a:pPr>
              <a:buFontTx/>
              <a:buNone/>
            </a:pPr>
            <a:endParaRPr lang="zh-CN" altLang="en-US" sz="2400" dirty="0"/>
          </a:p>
          <a:p>
            <a:r>
              <a:rPr lang="en-US" altLang="zh-CN" sz="2400" dirty="0"/>
              <a:t>1956</a:t>
            </a:r>
            <a:r>
              <a:rPr lang="zh-CN" altLang="en-US" sz="2400" dirty="0"/>
              <a:t>年，“关于推广普通话的指示”</a:t>
            </a:r>
            <a:endParaRPr lang="zh-CN" altLang="en-US" sz="2400" dirty="0"/>
          </a:p>
          <a:p>
            <a:r>
              <a:rPr lang="zh-CN" altLang="en-US" sz="2400" dirty="0"/>
              <a:t>“大力提倡、重点推行、逐步普及”</a:t>
            </a:r>
            <a:endParaRPr lang="zh-CN" altLang="en-US" sz="2400" dirty="0"/>
          </a:p>
          <a:p>
            <a:endParaRPr lang="en-US" altLang="zh-CN" sz="2400" dirty="0" smtClean="0"/>
          </a:p>
          <a:p>
            <a:r>
              <a:rPr lang="zh-CN" altLang="en-US" sz="2400" dirty="0" smtClean="0"/>
              <a:t>推广</a:t>
            </a:r>
            <a:r>
              <a:rPr lang="zh-CN" altLang="en-US" sz="2400" dirty="0"/>
              <a:t>普通话工作委员会</a:t>
            </a:r>
            <a:endParaRPr lang="zh-CN" alt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r"/>
            <a:r>
              <a:rPr lang="en-US" altLang="zh-CN" dirty="0" smtClean="0"/>
              <a:t>3. </a:t>
            </a:r>
            <a:r>
              <a:rPr lang="zh-CN" altLang="en-US" dirty="0" smtClean="0"/>
              <a:t>新时期的推普工作</a:t>
            </a:r>
            <a:endParaRPr lang="zh-CN" altLang="en-US" dirty="0"/>
          </a:p>
        </p:txBody>
      </p:sp>
      <p:sp>
        <p:nvSpPr>
          <p:cNvPr id="19459" name="Rectangle 3"/>
          <p:cNvSpPr>
            <a:spLocks noGrp="1" noChangeArrowheads="1"/>
          </p:cNvSpPr>
          <p:nvPr>
            <p:ph type="body" idx="1"/>
          </p:nvPr>
        </p:nvSpPr>
        <p:spPr/>
        <p:txBody>
          <a:bodyPr/>
          <a:lstStyle/>
          <a:p>
            <a:pPr>
              <a:buFontTx/>
              <a:buNone/>
            </a:pPr>
            <a:endParaRPr lang="zh-CN" altLang="en-US" sz="2400" dirty="0"/>
          </a:p>
          <a:p>
            <a:r>
              <a:rPr lang="en-US" altLang="zh-CN" sz="2400" dirty="0"/>
              <a:t>1982</a:t>
            </a:r>
            <a:r>
              <a:rPr lang="zh-CN" altLang="en-US" sz="2400" dirty="0"/>
              <a:t>年</a:t>
            </a:r>
            <a:r>
              <a:rPr lang="en-US" altLang="zh-CN" sz="2400" dirty="0"/>
              <a:t>《</a:t>
            </a:r>
            <a:r>
              <a:rPr lang="zh-CN" altLang="en-US" sz="2400" dirty="0"/>
              <a:t>中华人民共和国宪法</a:t>
            </a:r>
            <a:r>
              <a:rPr lang="en-US" altLang="zh-CN" sz="2400" dirty="0"/>
              <a:t>》</a:t>
            </a:r>
            <a:endParaRPr lang="en-US" altLang="zh-CN" sz="2400" dirty="0"/>
          </a:p>
          <a:p>
            <a:r>
              <a:rPr lang="zh-CN" altLang="en-US" sz="2400" dirty="0"/>
              <a:t>新时期语言文字工作的首要</a:t>
            </a:r>
            <a:r>
              <a:rPr lang="zh-CN" altLang="en-US" sz="2400" dirty="0" smtClean="0"/>
              <a:t>任务</a:t>
            </a:r>
            <a:endParaRPr lang="en-US" altLang="zh-CN" sz="2400" dirty="0" smtClean="0"/>
          </a:p>
          <a:p>
            <a:endParaRPr lang="zh-CN" altLang="en-US" sz="2400" dirty="0"/>
          </a:p>
          <a:p>
            <a:r>
              <a:rPr lang="zh-CN" altLang="en-US" sz="2400" dirty="0"/>
              <a:t>“大力推行、积极普及、逐步提高</a:t>
            </a:r>
            <a:r>
              <a:rPr lang="zh-CN" altLang="en-US" sz="2400" dirty="0" smtClean="0"/>
              <a:t>”</a:t>
            </a:r>
            <a:endParaRPr lang="en-US" altLang="zh-CN" sz="2400" dirty="0" smtClean="0"/>
          </a:p>
          <a:p>
            <a:endParaRPr lang="zh-CN" altLang="en-US" sz="2400" dirty="0"/>
          </a:p>
          <a:p>
            <a:r>
              <a:rPr lang="zh-CN" altLang="en-US" sz="2400" dirty="0"/>
              <a:t>语言文字工作委员会</a:t>
            </a:r>
            <a:endParaRPr lang="zh-CN"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r"/>
            <a:r>
              <a:rPr lang="en-US" altLang="zh-CN" dirty="0" smtClean="0"/>
              <a:t>4. </a:t>
            </a:r>
            <a:r>
              <a:rPr lang="zh-CN" altLang="en-US" dirty="0" smtClean="0"/>
              <a:t>普通话水平测试</a:t>
            </a:r>
            <a:endParaRPr lang="zh-CN" altLang="en-US" dirty="0"/>
          </a:p>
        </p:txBody>
      </p:sp>
      <p:sp>
        <p:nvSpPr>
          <p:cNvPr id="20483" name="Rectangle 3"/>
          <p:cNvSpPr>
            <a:spLocks noGrp="1" noChangeArrowheads="1"/>
          </p:cNvSpPr>
          <p:nvPr>
            <p:ph type="body" idx="1"/>
          </p:nvPr>
        </p:nvSpPr>
        <p:spPr/>
        <p:txBody>
          <a:bodyPr/>
          <a:lstStyle/>
          <a:p>
            <a:pPr>
              <a:buFontTx/>
              <a:buNone/>
            </a:pPr>
            <a:endParaRPr lang="zh-CN" altLang="en-US" sz="2400" dirty="0"/>
          </a:p>
          <a:p>
            <a:r>
              <a:rPr lang="en-US" altLang="zh-CN" sz="2400" dirty="0"/>
              <a:t>1994</a:t>
            </a:r>
            <a:r>
              <a:rPr lang="zh-CN" altLang="en-US" sz="2400" dirty="0" smtClean="0"/>
              <a:t>年“</a:t>
            </a:r>
            <a:r>
              <a:rPr lang="zh-CN" altLang="en-US" sz="2400" dirty="0"/>
              <a:t>关于开展普通话水平测试工作的决定</a:t>
            </a:r>
            <a:r>
              <a:rPr lang="zh-CN" altLang="en-US" sz="2400" dirty="0" smtClean="0"/>
              <a:t>”</a:t>
            </a:r>
            <a:endParaRPr lang="en-US" altLang="zh-CN" sz="2400" dirty="0" smtClean="0"/>
          </a:p>
          <a:p>
            <a:endParaRPr lang="zh-CN" altLang="en-US" sz="2400" dirty="0"/>
          </a:p>
          <a:p>
            <a:r>
              <a:rPr lang="zh-CN" altLang="en-US" sz="2400" dirty="0" smtClean="0"/>
              <a:t>等级</a:t>
            </a:r>
            <a:r>
              <a:rPr lang="zh-CN" altLang="en-US" sz="2400" dirty="0"/>
              <a:t>标准：三级六</a:t>
            </a:r>
            <a:r>
              <a:rPr lang="zh-CN" altLang="en-US" sz="2400" dirty="0" smtClean="0"/>
              <a:t>等</a:t>
            </a:r>
            <a:endParaRPr lang="zh-CN"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5. </a:t>
            </a:r>
            <a:r>
              <a:rPr lang="zh-CN" altLang="en-US" dirty="0" smtClean="0"/>
              <a:t>普通话的标准</a:t>
            </a:r>
            <a:endParaRPr lang="zh-CN" altLang="en-US" dirty="0"/>
          </a:p>
        </p:txBody>
      </p:sp>
      <p:sp>
        <p:nvSpPr>
          <p:cNvPr id="3" name="内容占位符 2"/>
          <p:cNvSpPr>
            <a:spLocks noGrp="1"/>
          </p:cNvSpPr>
          <p:nvPr>
            <p:ph idx="1"/>
          </p:nvPr>
        </p:nvSpPr>
        <p:spPr/>
        <p:txBody>
          <a:bodyPr/>
          <a:lstStyle/>
          <a:p>
            <a:pPr>
              <a:buNone/>
            </a:pPr>
            <a:r>
              <a:rPr lang="zh-CN" altLang="en-US" sz="2400" dirty="0" smtClean="0"/>
              <a:t>（</a:t>
            </a:r>
            <a:r>
              <a:rPr lang="en-US" altLang="zh-CN" sz="2400" dirty="0" smtClean="0"/>
              <a:t>1</a:t>
            </a:r>
            <a:r>
              <a:rPr lang="zh-CN" altLang="en-US" sz="2400" dirty="0" smtClean="0"/>
              <a:t>）语音标准</a:t>
            </a:r>
            <a:endParaRPr lang="en-US" altLang="zh-CN" sz="2400" dirty="0" smtClean="0"/>
          </a:p>
          <a:p>
            <a:r>
              <a:rPr lang="zh-CN" altLang="en-US" sz="2400" dirty="0" smtClean="0"/>
              <a:t>以北京语音为标准音，是以北京语音的语音系统为标准。</a:t>
            </a:r>
            <a:endParaRPr lang="en-US" altLang="zh-CN" sz="2400" dirty="0" smtClean="0"/>
          </a:p>
          <a:p>
            <a:r>
              <a:rPr lang="zh-CN" altLang="en-US" sz="2400" dirty="0" smtClean="0"/>
              <a:t>不等于北京语音中的所有语音成分都能成为普通话的标准音。</a:t>
            </a:r>
            <a:endParaRPr lang="en-US" altLang="zh-CN" sz="2400" dirty="0" smtClean="0"/>
          </a:p>
          <a:p>
            <a:r>
              <a:rPr lang="zh-CN" altLang="en-US" sz="2400" dirty="0" smtClean="0"/>
              <a:t>北京语音中存在着一些内部分歧，存在着很多异读和土音，还存在大量的轻声和儿化现象，不能全部吸收到普通话中。</a:t>
            </a:r>
            <a:endParaRPr lang="zh-CN"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a:t>
            </a:r>
            <a:r>
              <a:rPr lang="en-US" altLang="zh-CN" dirty="0" smtClean="0"/>
              <a:t>2</a:t>
            </a:r>
            <a:r>
              <a:rPr lang="zh-CN" altLang="en-US" dirty="0" smtClean="0"/>
              <a:t>）词汇标准</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现代汉民族共同语是在北方方言的基础上形成的，要以北方方言中的词汇为基础。</a:t>
            </a:r>
            <a:endParaRPr lang="en-US" altLang="zh-CN" sz="2400" dirty="0" smtClean="0"/>
          </a:p>
          <a:p>
            <a:r>
              <a:rPr lang="zh-CN" altLang="en-US" sz="2400" dirty="0" smtClean="0"/>
              <a:t>北方方言覆盖地区广，各地之间用词存在着分歧，有些土语成分不能吸收到普通话中。</a:t>
            </a:r>
            <a:endParaRPr lang="en-US" altLang="zh-CN" sz="2400" dirty="0" smtClean="0"/>
          </a:p>
          <a:p>
            <a:r>
              <a:rPr lang="zh-CN" altLang="en-US" sz="2400" dirty="0" smtClean="0"/>
              <a:t>普通话的词汇系统不是一成不变的，不仅需要从其他方言中汲取营养，而且需要从古语词和外来词中进行吸收和借鉴，不断扩大和丰富自己的词汇系统。</a:t>
            </a:r>
            <a:endParaRPr lang="zh-CN" altLang="en-US" sz="2400" dirty="0" smtClean="0"/>
          </a:p>
          <a:p>
            <a:endParaRPr lang="zh-CN"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a:t>
            </a:r>
            <a:r>
              <a:rPr lang="en-US" altLang="zh-CN" dirty="0" smtClean="0"/>
              <a:t>3</a:t>
            </a:r>
            <a:r>
              <a:rPr lang="zh-CN" altLang="en-US" dirty="0" smtClean="0"/>
              <a:t>）语法标准</a:t>
            </a:r>
            <a:endParaRPr lang="zh-CN" altLang="en-US" dirty="0"/>
          </a:p>
        </p:txBody>
      </p:sp>
      <p:sp>
        <p:nvSpPr>
          <p:cNvPr id="3" name="内容占位符 2"/>
          <p:cNvSpPr>
            <a:spLocks noGrp="1"/>
          </p:cNvSpPr>
          <p:nvPr>
            <p:ph idx="1"/>
          </p:nvPr>
        </p:nvSpPr>
        <p:spPr/>
        <p:txBody>
          <a:bodyPr/>
          <a:lstStyle/>
          <a:p>
            <a:r>
              <a:rPr lang="zh-CN" altLang="en-US" sz="2400" dirty="0" smtClean="0"/>
              <a:t>典范的现代白话文著作，是指具有广泛代表性和影响力的现代白话文作品，尤其是现代著名作家的优秀白话文作品</a:t>
            </a:r>
            <a:endParaRPr lang="en-US" altLang="zh-CN" sz="2400" dirty="0" smtClean="0"/>
          </a:p>
          <a:p>
            <a:r>
              <a:rPr lang="zh-CN" altLang="en-US" sz="2400" dirty="0" smtClean="0"/>
              <a:t>要以它们的一般用例作为规范，排除那些逻辑上有毛病、带有方言土语成分的特殊用例。</a:t>
            </a:r>
            <a:endParaRPr lang="zh-CN" altLang="en-US" sz="2400" dirty="0" smtClean="0"/>
          </a:p>
          <a:p>
            <a:endParaRPr lang="zh-CN"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2143132"/>
          </a:xfrm>
        </p:spPr>
        <p:txBody>
          <a:bodyPr/>
          <a:lstStyle/>
          <a:p>
            <a:r>
              <a:rPr lang="zh-CN" altLang="en-US" sz="3600" b="1" dirty="0" smtClean="0"/>
              <a:t>第二节 国家对语言文字的重视</a:t>
            </a:r>
            <a:endParaRPr lang="zh-CN" altLang="en-US" sz="3600" b="1" dirty="0" smtClean="0"/>
          </a:p>
        </p:txBody>
      </p:sp>
      <p:sp>
        <p:nvSpPr>
          <p:cNvPr id="2051" name="Rectangle 3"/>
          <p:cNvSpPr>
            <a:spLocks noGrp="1" noChangeArrowheads="1"/>
          </p:cNvSpPr>
          <p:nvPr>
            <p:ph type="subTitle" idx="1"/>
          </p:nvPr>
        </p:nvSpPr>
        <p:spPr>
          <a:xfrm>
            <a:off x="1352535" y="1861802"/>
            <a:ext cx="6400800" cy="1209668"/>
          </a:xfrm>
        </p:spPr>
        <p:txBody>
          <a:bodyPr/>
          <a:lstStyle/>
          <a:p>
            <a:pPr algn="ctr"/>
            <a:r>
              <a:rPr lang="zh-CN" altLang="en-US" sz="4800" b="1" dirty="0" smtClean="0"/>
              <a:t>第一章    绪论</a:t>
            </a:r>
            <a:endParaRPr lang="zh-CN" altLang="en-US" sz="4800" b="1" dirty="0" smtClean="0"/>
          </a:p>
          <a:p>
            <a:pPr algn="ctr"/>
            <a:endParaRPr lang="zh-CN" altLang="en-US" sz="48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76923"/>
            <a:ext cx="8229600" cy="1143000"/>
          </a:xfrm>
        </p:spPr>
        <p:txBody>
          <a:bodyPr/>
          <a:lstStyle/>
          <a:p>
            <a:pPr algn="ctr"/>
            <a:r>
              <a:rPr lang="zh-CN" altLang="en-US" b="1" dirty="0" smtClean="0"/>
              <a:t>四、汉字规范化</a:t>
            </a:r>
            <a:endParaRPr lang="zh-CN" altLang="en-US" b="1" dirty="0"/>
          </a:p>
        </p:txBody>
      </p:sp>
      <p:sp>
        <p:nvSpPr>
          <p:cNvPr id="3" name="内容占位符 2"/>
          <p:cNvSpPr>
            <a:spLocks noGrp="1"/>
          </p:cNvSpPr>
          <p:nvPr>
            <p:ph idx="1"/>
          </p:nvPr>
        </p:nvSpPr>
        <p:spPr>
          <a:xfrm>
            <a:off x="457200" y="1887220"/>
            <a:ext cx="8229600" cy="4525963"/>
          </a:xfrm>
        </p:spPr>
        <p:txBody>
          <a:bodyPr/>
          <a:lstStyle/>
          <a:p>
            <a:r>
              <a:rPr lang="zh-CN" altLang="en-US" sz="2400" dirty="0" smtClean="0"/>
              <a:t>推行规范汉字</a:t>
            </a:r>
            <a:endParaRPr lang="zh-CN" altLang="en-US" sz="2400" dirty="0" smtClean="0"/>
          </a:p>
          <a:p>
            <a:r>
              <a:rPr lang="zh-CN" altLang="en-US" sz="2400" dirty="0" smtClean="0"/>
              <a:t>规范汉字：指符合新中国成立后国家有关部门发布的汉字整理方面的字表和权威字数的规定的汉字。</a:t>
            </a:r>
            <a:endParaRPr lang="en-US" altLang="zh-CN" sz="2400" dirty="0" smtClean="0"/>
          </a:p>
          <a:p>
            <a:endParaRPr lang="zh-CN" altLang="en-US" sz="2400" dirty="0" smtClean="0"/>
          </a:p>
          <a:p>
            <a:r>
              <a:rPr lang="zh-CN" altLang="en-US" sz="2400" dirty="0" smtClean="0"/>
              <a:t>使汉字应用符合国家标准。</a:t>
            </a:r>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b="1" dirty="0" smtClean="0"/>
              <a:t>四、汉字规范化</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新时期国家推行规范汉字的重点：</a:t>
            </a:r>
            <a:endParaRPr lang="en-US" altLang="zh-CN" sz="2400" dirty="0" smtClean="0"/>
          </a:p>
          <a:p>
            <a:pPr lvl="1"/>
            <a:r>
              <a:rPr lang="zh-CN" altLang="en-US" sz="2400" dirty="0" smtClean="0"/>
              <a:t>学校教育教学用字</a:t>
            </a:r>
            <a:endParaRPr lang="en-US" altLang="zh-CN" sz="2400" dirty="0" smtClean="0"/>
          </a:p>
          <a:p>
            <a:pPr lvl="1"/>
            <a:r>
              <a:rPr lang="zh-CN" altLang="en-US" sz="2400" dirty="0" smtClean="0"/>
              <a:t>机关公务用字</a:t>
            </a:r>
            <a:endParaRPr lang="en-US" altLang="zh-CN" sz="2400" dirty="0" smtClean="0"/>
          </a:p>
          <a:p>
            <a:pPr lvl="1"/>
            <a:r>
              <a:rPr lang="zh-CN" altLang="en-US" sz="2400" dirty="0" smtClean="0"/>
              <a:t>新闻出版、广播影视等媒体用字</a:t>
            </a:r>
            <a:endParaRPr lang="en-US" altLang="zh-CN" sz="2400" dirty="0" smtClean="0"/>
          </a:p>
          <a:p>
            <a:pPr lvl="1"/>
            <a:r>
              <a:rPr lang="zh-CN" altLang="en-US" sz="2400" dirty="0" smtClean="0"/>
              <a:t>公共场所标牌、宣传标语、广告等的用字。</a:t>
            </a:r>
            <a:endParaRPr lang="en-US" altLang="zh-CN" sz="2400" dirty="0" smtClean="0"/>
          </a:p>
          <a:p>
            <a:pPr lvl="1"/>
            <a:endParaRPr lang="en-US" altLang="zh-CN" sz="2400" dirty="0" smtClean="0"/>
          </a:p>
          <a:p>
            <a:r>
              <a:rPr lang="zh-CN" altLang="en-US" sz="2400" dirty="0" smtClean="0"/>
              <a:t>我们所处的信息时代对汉字规范化提出了更高的要求，推行规范汉字比以前任何时候都更加重要，更加迫切。</a:t>
            </a:r>
            <a:endParaRPr lang="zh-CN" alt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b="1" dirty="0" smtClean="0"/>
              <a:t>四、汉字规范化</a:t>
            </a:r>
            <a:endParaRPr lang="zh-CN" altLang="en-US" dirty="0"/>
          </a:p>
        </p:txBody>
      </p:sp>
      <p:sp>
        <p:nvSpPr>
          <p:cNvPr id="3" name="内容占位符 2"/>
          <p:cNvSpPr>
            <a:spLocks noGrp="1"/>
          </p:cNvSpPr>
          <p:nvPr>
            <p:ph idx="1"/>
          </p:nvPr>
        </p:nvSpPr>
        <p:spPr>
          <a:xfrm>
            <a:off x="467995" y="1628775"/>
            <a:ext cx="8229600" cy="4525963"/>
          </a:xfrm>
        </p:spPr>
        <p:txBody>
          <a:bodyPr/>
          <a:lstStyle/>
          <a:p>
            <a:pPr>
              <a:buNone/>
            </a:pPr>
            <a:r>
              <a:rPr lang="en-US" altLang="zh-CN" sz="2400" dirty="0" smtClean="0"/>
              <a:t>1.  </a:t>
            </a:r>
            <a:r>
              <a:rPr lang="zh-CN" altLang="en-US" sz="2400" dirty="0" smtClean="0"/>
              <a:t>简化字</a:t>
            </a:r>
            <a:endParaRPr lang="zh-CN" altLang="en-US" sz="2400" dirty="0" smtClean="0"/>
          </a:p>
          <a:p>
            <a:pPr>
              <a:lnSpc>
                <a:spcPct val="90000"/>
              </a:lnSpc>
            </a:pPr>
            <a:r>
              <a:rPr lang="en-US" altLang="zh-CN" sz="2400" dirty="0" smtClean="0"/>
              <a:t>《</a:t>
            </a:r>
            <a:r>
              <a:rPr lang="zh-CN" altLang="en-US" sz="2400" dirty="0" smtClean="0"/>
              <a:t>汉字简化方案</a:t>
            </a:r>
            <a:r>
              <a:rPr lang="en-US" altLang="zh-CN" sz="2400" dirty="0" smtClean="0"/>
              <a:t>》</a:t>
            </a:r>
            <a:endParaRPr lang="en-US" altLang="zh-CN" sz="2400" dirty="0" smtClean="0"/>
          </a:p>
          <a:p>
            <a:pPr>
              <a:lnSpc>
                <a:spcPct val="90000"/>
              </a:lnSpc>
            </a:pPr>
            <a:r>
              <a:rPr lang="en-US" altLang="zh-CN" sz="2400" dirty="0" smtClean="0"/>
              <a:t>《</a:t>
            </a:r>
            <a:r>
              <a:rPr lang="zh-CN" altLang="en-US" sz="2400" dirty="0" smtClean="0"/>
              <a:t>简化字总表</a:t>
            </a:r>
            <a:r>
              <a:rPr lang="en-US" altLang="zh-CN" sz="2400" dirty="0" smtClean="0"/>
              <a:t>》</a:t>
            </a:r>
            <a:endParaRPr lang="en-US" altLang="zh-CN" sz="2400" dirty="0" smtClean="0"/>
          </a:p>
          <a:p>
            <a:pPr>
              <a:lnSpc>
                <a:spcPct val="90000"/>
              </a:lnSpc>
            </a:pPr>
            <a:r>
              <a:rPr lang="en-US" altLang="zh-CN" sz="2400" dirty="0" smtClean="0"/>
              <a:t>《</a:t>
            </a:r>
            <a:r>
              <a:rPr lang="zh-CN" altLang="en-US" sz="2400" dirty="0" smtClean="0"/>
              <a:t>简化字总表（</a:t>
            </a:r>
            <a:r>
              <a:rPr lang="en-US" altLang="zh-CN" sz="2400" dirty="0" smtClean="0"/>
              <a:t>1986</a:t>
            </a:r>
            <a:r>
              <a:rPr lang="zh-CN" altLang="en-US" sz="2400" dirty="0" smtClean="0"/>
              <a:t>年新版）</a:t>
            </a:r>
            <a:r>
              <a:rPr lang="en-US" altLang="zh-CN" sz="2400" dirty="0" smtClean="0"/>
              <a:t>》</a:t>
            </a:r>
            <a:endParaRPr lang="en-US" altLang="zh-CN" sz="2400" dirty="0" smtClean="0"/>
          </a:p>
          <a:p>
            <a:pPr>
              <a:lnSpc>
                <a:spcPct val="90000"/>
              </a:lnSpc>
            </a:pPr>
            <a:endParaRPr lang="en-US" altLang="zh-CN" sz="2400" dirty="0" smtClean="0"/>
          </a:p>
          <a:p>
            <a:pPr>
              <a:buNone/>
            </a:pPr>
            <a:r>
              <a:rPr lang="en-US" altLang="zh-CN" sz="2400" dirty="0" smtClean="0"/>
              <a:t>2. </a:t>
            </a:r>
            <a:r>
              <a:rPr lang="zh-CN" altLang="en-US" sz="2400" dirty="0" smtClean="0"/>
              <a:t>异体字</a:t>
            </a:r>
            <a:endParaRPr lang="en-US" altLang="zh-CN" sz="2400" dirty="0" smtClean="0"/>
          </a:p>
          <a:p>
            <a:r>
              <a:rPr lang="en-US" altLang="zh-CN" sz="2400" dirty="0" smtClean="0">
                <a:latin typeface="宋体" charset="-122"/>
              </a:rPr>
              <a:t>《</a:t>
            </a:r>
            <a:r>
              <a:rPr lang="zh-CN" altLang="en-US" sz="2400" dirty="0" smtClean="0">
                <a:latin typeface="宋体" charset="-122"/>
              </a:rPr>
              <a:t>第一批异体字整理表</a:t>
            </a:r>
            <a:r>
              <a:rPr lang="en-US" altLang="zh-CN" sz="2400" dirty="0" smtClean="0">
                <a:latin typeface="宋体" charset="-122"/>
              </a:rPr>
              <a:t>》</a:t>
            </a:r>
            <a:r>
              <a:rPr lang="en-US" altLang="zh-CN" sz="2400" dirty="0" smtClean="0"/>
              <a:t> </a:t>
            </a:r>
            <a:endParaRPr lang="zh-CN" alt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b="1" dirty="0" smtClean="0"/>
              <a:t>四、汉字规范化</a:t>
            </a:r>
            <a:endParaRPr lang="zh-CN" altLang="en-US" dirty="0"/>
          </a:p>
        </p:txBody>
      </p:sp>
      <p:sp>
        <p:nvSpPr>
          <p:cNvPr id="3" name="内容占位符 2"/>
          <p:cNvSpPr>
            <a:spLocks noGrp="1"/>
          </p:cNvSpPr>
          <p:nvPr>
            <p:ph idx="1"/>
          </p:nvPr>
        </p:nvSpPr>
        <p:spPr/>
        <p:txBody>
          <a:bodyPr>
            <a:normAutofit/>
          </a:bodyPr>
          <a:lstStyle/>
          <a:p>
            <a:pPr>
              <a:buNone/>
            </a:pPr>
            <a:r>
              <a:rPr lang="en-US" altLang="zh-CN" sz="2400" dirty="0" smtClean="0"/>
              <a:t>3. </a:t>
            </a:r>
            <a:r>
              <a:rPr lang="zh-CN" altLang="en-US" sz="2400" dirty="0" smtClean="0"/>
              <a:t>字量</a:t>
            </a:r>
            <a:endParaRPr lang="en-US" altLang="zh-CN" sz="2400" dirty="0" smtClean="0"/>
          </a:p>
          <a:p>
            <a:r>
              <a:rPr lang="en-US" altLang="zh-CN" sz="2400" dirty="0" smtClean="0"/>
              <a:t>《</a:t>
            </a:r>
            <a:r>
              <a:rPr lang="zh-CN" altLang="en-US" sz="2400" dirty="0" smtClean="0"/>
              <a:t>现代汉语通用字表</a:t>
            </a:r>
            <a:r>
              <a:rPr lang="en-US" altLang="zh-CN" sz="2400" dirty="0" smtClean="0"/>
              <a:t>》</a:t>
            </a:r>
            <a:r>
              <a:rPr lang="zh-CN" altLang="en-US" sz="2400" dirty="0" smtClean="0"/>
              <a:t>（</a:t>
            </a:r>
            <a:r>
              <a:rPr lang="en-US" altLang="zh-CN" sz="2400" dirty="0" smtClean="0"/>
              <a:t>7000</a:t>
            </a:r>
            <a:r>
              <a:rPr lang="zh-CN" altLang="en-US" sz="2400" dirty="0" smtClean="0"/>
              <a:t>个现代汉语通用的汉字）</a:t>
            </a:r>
            <a:endParaRPr lang="zh-CN" altLang="en-US" sz="2400" dirty="0" smtClean="0"/>
          </a:p>
          <a:p>
            <a:r>
              <a:rPr lang="en-US" altLang="zh-CN" sz="2400" dirty="0" smtClean="0"/>
              <a:t>《</a:t>
            </a:r>
            <a:r>
              <a:rPr lang="zh-CN" altLang="en-US" sz="2400" dirty="0" smtClean="0"/>
              <a:t>现代汉语常用字表</a:t>
            </a:r>
            <a:r>
              <a:rPr lang="en-US" altLang="zh-CN" sz="2400" dirty="0" smtClean="0"/>
              <a:t>》</a:t>
            </a:r>
            <a:r>
              <a:rPr lang="zh-CN" altLang="en-US" sz="2400" dirty="0" smtClean="0"/>
              <a:t>（常用汉字</a:t>
            </a:r>
            <a:r>
              <a:rPr lang="en-US" altLang="zh-CN" sz="2400" dirty="0" smtClean="0"/>
              <a:t>2500</a:t>
            </a:r>
            <a:r>
              <a:rPr lang="zh-CN" altLang="en-US" sz="2400" dirty="0" smtClean="0"/>
              <a:t>个，次常用汉字</a:t>
            </a:r>
            <a:r>
              <a:rPr lang="en-US" altLang="zh-CN" sz="2400" dirty="0" smtClean="0"/>
              <a:t>1000</a:t>
            </a:r>
            <a:r>
              <a:rPr lang="zh-CN" altLang="en-US" sz="2400" dirty="0" smtClean="0"/>
              <a:t>个）</a:t>
            </a:r>
            <a:endParaRPr lang="en-US" altLang="zh-CN" sz="2400" dirty="0" smtClean="0"/>
          </a:p>
          <a:p>
            <a:endParaRPr lang="en-US" altLang="zh-CN" sz="2400" dirty="0" smtClean="0"/>
          </a:p>
          <a:p>
            <a:pPr>
              <a:buNone/>
            </a:pPr>
            <a:r>
              <a:rPr lang="en-US" altLang="zh-CN" sz="2400" dirty="0" smtClean="0"/>
              <a:t>4. </a:t>
            </a:r>
            <a:r>
              <a:rPr lang="zh-CN" altLang="en-US" sz="2400" dirty="0" smtClean="0"/>
              <a:t>印刷字形</a:t>
            </a:r>
            <a:endParaRPr lang="en-US" altLang="zh-CN" sz="2400" dirty="0" smtClean="0"/>
          </a:p>
          <a:p>
            <a:r>
              <a:rPr lang="en-US" altLang="zh-CN" sz="2400" dirty="0" smtClean="0"/>
              <a:t>《</a:t>
            </a:r>
            <a:r>
              <a:rPr lang="zh-CN" altLang="en-US" sz="2400" dirty="0" smtClean="0"/>
              <a:t>印刷通用汉字字形表</a:t>
            </a:r>
            <a:r>
              <a:rPr lang="en-US" altLang="zh-CN" sz="2400" dirty="0" smtClean="0"/>
              <a:t>》</a:t>
            </a:r>
            <a:endParaRPr lang="en-US" altLang="zh-CN" sz="2400" dirty="0" smtClean="0"/>
          </a:p>
          <a:p>
            <a:r>
              <a:rPr lang="en-US" altLang="zh-CN" sz="2400" dirty="0" smtClean="0"/>
              <a:t>《</a:t>
            </a:r>
            <a:r>
              <a:rPr lang="zh-CN" altLang="en-US" sz="2400" dirty="0" smtClean="0"/>
              <a:t>信息处理用</a:t>
            </a:r>
            <a:r>
              <a:rPr lang="en-US" altLang="zh-CN" sz="2400" dirty="0" smtClean="0"/>
              <a:t>GB13000.1</a:t>
            </a:r>
            <a:r>
              <a:rPr lang="zh-CN" altLang="en-US" sz="2400" dirty="0" smtClean="0"/>
              <a:t>字符集汉字部件规范</a:t>
            </a:r>
            <a:r>
              <a:rPr lang="en-US" altLang="zh-CN" sz="2400" dirty="0" smtClean="0"/>
              <a:t>》</a:t>
            </a:r>
            <a:endParaRPr lang="zh-CN" alt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5. </a:t>
            </a:r>
            <a:r>
              <a:rPr lang="zh-CN" altLang="en-US" dirty="0" smtClean="0"/>
              <a:t>现存用字问题</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当前社会上滥用繁体字、乱造简化字的现象十分严重。</a:t>
            </a:r>
            <a:endParaRPr lang="en-US" altLang="zh-CN" sz="2400" dirty="0" smtClean="0"/>
          </a:p>
          <a:p>
            <a:pPr lvl="1"/>
            <a:r>
              <a:rPr lang="zh-CN" altLang="en-US" sz="2400" dirty="0" smtClean="0"/>
              <a:t>商标、广告、招牌</a:t>
            </a:r>
            <a:endParaRPr lang="en-US" altLang="zh-CN" sz="2400" dirty="0" smtClean="0"/>
          </a:p>
          <a:p>
            <a:pPr lvl="1"/>
            <a:r>
              <a:rPr lang="zh-CN" altLang="en-US" sz="2400" dirty="0" smtClean="0"/>
              <a:t>电影和电视的片名、字幕、演职员的姓名</a:t>
            </a:r>
            <a:endParaRPr lang="en-US" altLang="zh-CN" sz="2400" dirty="0" smtClean="0"/>
          </a:p>
          <a:p>
            <a:pPr lvl="1"/>
            <a:r>
              <a:rPr lang="zh-CN" altLang="en-US" sz="2400" dirty="0" smtClean="0"/>
              <a:t>报纸的标题</a:t>
            </a:r>
            <a:endParaRPr lang="en-US" altLang="zh-CN" sz="2400" dirty="0" smtClean="0"/>
          </a:p>
          <a:p>
            <a:pPr lvl="1"/>
            <a:r>
              <a:rPr lang="zh-CN" altLang="en-US" sz="2400" dirty="0" smtClean="0"/>
              <a:t>杂志和书籍的封面</a:t>
            </a:r>
            <a:endParaRPr lang="en-US" altLang="zh-CN" sz="2400" dirty="0" smtClean="0"/>
          </a:p>
          <a:p>
            <a:pPr lvl="1"/>
            <a:endParaRPr lang="zh-CN" altLang="en-US" sz="2400" dirty="0" smtClean="0"/>
          </a:p>
          <a:p>
            <a:r>
              <a:rPr lang="zh-CN" altLang="en-US" sz="2400" dirty="0" smtClean="0"/>
              <a:t>这些问题的存在对我国现代化建设和文化教育事业造成了消极影响。</a:t>
            </a:r>
            <a:endParaRPr lang="zh-CN"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47370" y="848678"/>
            <a:ext cx="8229600" cy="1143000"/>
          </a:xfrm>
        </p:spPr>
        <p:txBody>
          <a:bodyPr/>
          <a:lstStyle/>
          <a:p>
            <a:pPr algn="r"/>
            <a:r>
              <a:rPr lang="zh-CN" altLang="en-US" b="1" dirty="0"/>
              <a:t>一、语言文字工作的历史</a:t>
            </a:r>
            <a:endParaRPr lang="zh-CN" altLang="en-US" b="1" dirty="0"/>
          </a:p>
        </p:txBody>
      </p:sp>
      <p:sp>
        <p:nvSpPr>
          <p:cNvPr id="9219" name="Rectangle 3"/>
          <p:cNvSpPr>
            <a:spLocks noGrp="1" noChangeArrowheads="1"/>
          </p:cNvSpPr>
          <p:nvPr>
            <p:ph type="body" idx="1"/>
          </p:nvPr>
        </p:nvSpPr>
        <p:spPr>
          <a:xfrm>
            <a:off x="457200" y="1958975"/>
            <a:ext cx="8229600" cy="4525963"/>
          </a:xfrm>
        </p:spPr>
        <p:txBody>
          <a:bodyPr/>
          <a:lstStyle/>
          <a:p>
            <a:pPr>
              <a:buFontTx/>
              <a:buNone/>
            </a:pPr>
            <a:r>
              <a:rPr lang="en-US" altLang="zh-CN" sz="2400" dirty="0" smtClean="0"/>
              <a:t>1. 1951</a:t>
            </a:r>
            <a:r>
              <a:rPr lang="zh-CN" altLang="en-US" sz="2400" dirty="0"/>
              <a:t>年</a:t>
            </a:r>
            <a:endParaRPr lang="zh-CN" altLang="en-US" sz="2400" dirty="0"/>
          </a:p>
          <a:p>
            <a:pPr>
              <a:buFontTx/>
              <a:buNone/>
            </a:pPr>
            <a:endParaRPr lang="en-US" altLang="zh-CN" sz="2400" dirty="0"/>
          </a:p>
          <a:p>
            <a:r>
              <a:rPr lang="en-US" altLang="zh-CN" sz="2400" dirty="0" smtClean="0"/>
              <a:t>1951</a:t>
            </a:r>
            <a:r>
              <a:rPr lang="zh-CN" altLang="en-US" sz="2400" dirty="0" smtClean="0"/>
              <a:t>年</a:t>
            </a:r>
            <a:r>
              <a:rPr lang="en-US" altLang="zh-CN" sz="2400" dirty="0" smtClean="0"/>
              <a:t>6</a:t>
            </a:r>
            <a:r>
              <a:rPr lang="zh-CN" altLang="en-US" sz="2400" dirty="0" smtClean="0"/>
              <a:t>月</a:t>
            </a:r>
            <a:r>
              <a:rPr lang="en-US" altLang="zh-CN" sz="2400" dirty="0" smtClean="0"/>
              <a:t>6</a:t>
            </a:r>
            <a:r>
              <a:rPr lang="zh-CN" altLang="en-US" sz="2400" dirty="0" smtClean="0"/>
              <a:t>日</a:t>
            </a:r>
            <a:r>
              <a:rPr lang="en-US" altLang="zh-CN" sz="2400" dirty="0" smtClean="0"/>
              <a:t>《</a:t>
            </a:r>
            <a:r>
              <a:rPr lang="zh-CN" altLang="en-US" sz="2400" dirty="0" smtClean="0"/>
              <a:t>人民日报</a:t>
            </a:r>
            <a:r>
              <a:rPr lang="en-US" altLang="zh-CN" sz="2400" dirty="0" smtClean="0"/>
              <a:t>》</a:t>
            </a:r>
            <a:r>
              <a:rPr lang="zh-CN" altLang="en-US" sz="2400" dirty="0" smtClean="0"/>
              <a:t>社论</a:t>
            </a:r>
            <a:endParaRPr lang="zh-CN" altLang="en-US" sz="2400" dirty="0" smtClean="0"/>
          </a:p>
          <a:p>
            <a:r>
              <a:rPr lang="en-US" altLang="zh-CN" sz="2400" dirty="0" smtClean="0"/>
              <a:t>《</a:t>
            </a:r>
            <a:r>
              <a:rPr lang="zh-CN" altLang="en-US" sz="2400" dirty="0"/>
              <a:t>正确地使用祖国的语言，为语言的纯洁和健康而斗争！</a:t>
            </a:r>
            <a:r>
              <a:rPr lang="en-US" altLang="zh-CN" sz="2400" dirty="0" smtClean="0"/>
              <a:t>》</a:t>
            </a:r>
            <a:endParaRPr lang="en-US" altLang="zh-CN"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739140"/>
            <a:ext cx="8229600" cy="4525963"/>
          </a:xfrm>
        </p:spPr>
        <p:txBody>
          <a:bodyPr/>
          <a:lstStyle/>
          <a:p>
            <a:pPr algn="r">
              <a:buFontTx/>
              <a:buNone/>
            </a:pPr>
            <a:r>
              <a:rPr lang="en-US" altLang="zh-CN" sz="4400" dirty="0" smtClean="0"/>
              <a:t>2. 1955</a:t>
            </a:r>
            <a:r>
              <a:rPr lang="zh-CN" altLang="en-US" sz="4400" dirty="0"/>
              <a:t>年</a:t>
            </a:r>
            <a:endParaRPr lang="zh-CN" altLang="en-US" sz="4400" dirty="0"/>
          </a:p>
          <a:p>
            <a:pPr>
              <a:buFontTx/>
              <a:buNone/>
            </a:pPr>
            <a:endParaRPr lang="zh-CN" altLang="en-US" dirty="0"/>
          </a:p>
          <a:p>
            <a:r>
              <a:rPr lang="zh-CN" altLang="en-US" sz="2400" dirty="0" smtClean="0"/>
              <a:t>全国</a:t>
            </a:r>
            <a:r>
              <a:rPr lang="zh-CN" altLang="en-US" sz="2400" dirty="0"/>
              <a:t>文字改革</a:t>
            </a:r>
            <a:r>
              <a:rPr lang="zh-CN" altLang="en-US" sz="2400" dirty="0" smtClean="0"/>
              <a:t>会议</a:t>
            </a:r>
            <a:endParaRPr lang="zh-CN" altLang="en-US" sz="2400" dirty="0"/>
          </a:p>
          <a:p>
            <a:r>
              <a:rPr lang="zh-CN" altLang="en-US" sz="2400" dirty="0" smtClean="0"/>
              <a:t>现代汉语</a:t>
            </a:r>
            <a:r>
              <a:rPr lang="zh-CN" altLang="en-US" sz="2400" dirty="0"/>
              <a:t>规范问题学术</a:t>
            </a:r>
            <a:r>
              <a:rPr lang="zh-CN" altLang="en-US" sz="2400" dirty="0" smtClean="0"/>
              <a:t>会议</a:t>
            </a:r>
            <a:endParaRPr lang="en-US" altLang="zh-CN" sz="2400" dirty="0" smtClean="0"/>
          </a:p>
          <a:p>
            <a:endParaRPr lang="zh-CN" altLang="en-US" sz="2400" dirty="0"/>
          </a:p>
          <a:p>
            <a:r>
              <a:rPr lang="zh-CN" altLang="en-US" sz="2400" dirty="0" smtClean="0"/>
              <a:t>语言</a:t>
            </a:r>
            <a:r>
              <a:rPr lang="zh-CN" altLang="en-US" sz="2400" dirty="0"/>
              <a:t>文字工作的三大任务：促进汉字改革、推广普通话、实现汉语规范化。</a:t>
            </a:r>
            <a:endParaRPr lang="zh-CN"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810895"/>
            <a:ext cx="8229600" cy="4525963"/>
          </a:xfrm>
        </p:spPr>
        <p:txBody>
          <a:bodyPr>
            <a:normAutofit lnSpcReduction="20000"/>
          </a:bodyPr>
          <a:lstStyle/>
          <a:p>
            <a:pPr algn="r">
              <a:buFontTx/>
              <a:buNone/>
            </a:pPr>
            <a:r>
              <a:rPr lang="en-US" altLang="zh-CN" sz="4400" dirty="0" smtClean="0"/>
              <a:t>3. 1986</a:t>
            </a:r>
            <a:r>
              <a:rPr lang="zh-CN" altLang="en-US" sz="4400" dirty="0" smtClean="0"/>
              <a:t>年</a:t>
            </a:r>
            <a:endParaRPr lang="zh-CN" altLang="en-US" sz="4400" dirty="0" smtClean="0"/>
          </a:p>
          <a:p>
            <a:pPr>
              <a:buFontTx/>
              <a:buNone/>
            </a:pPr>
            <a:endParaRPr lang="zh-CN" altLang="en-US" sz="2400" dirty="0"/>
          </a:p>
          <a:p>
            <a:r>
              <a:rPr lang="zh-CN" altLang="en-US" sz="2400" dirty="0"/>
              <a:t>全国语言文字</a:t>
            </a:r>
            <a:r>
              <a:rPr lang="zh-CN" altLang="en-US" sz="2400" dirty="0" smtClean="0"/>
              <a:t>工作会议</a:t>
            </a:r>
            <a:endParaRPr lang="en-US" altLang="zh-CN" sz="2400" dirty="0" smtClean="0"/>
          </a:p>
          <a:p>
            <a:endParaRPr lang="zh-CN" altLang="en-US" sz="2400" dirty="0"/>
          </a:p>
          <a:p>
            <a:r>
              <a:rPr lang="zh-CN" altLang="en-US" sz="2400" dirty="0" smtClean="0"/>
              <a:t>新时期</a:t>
            </a:r>
            <a:r>
              <a:rPr lang="zh-CN" altLang="en-US" sz="2400" dirty="0"/>
              <a:t>语言文字工作的方针：贯彻执行国家关于语言文字工作的政策和法令</a:t>
            </a:r>
            <a:r>
              <a:rPr lang="zh-CN" altLang="en-US" sz="2400" dirty="0" smtClean="0"/>
              <a:t>，继续</a:t>
            </a:r>
            <a:r>
              <a:rPr lang="zh-CN" altLang="en-US" sz="2400" dirty="0"/>
              <a:t>推动文字改革工作，</a:t>
            </a:r>
            <a:r>
              <a:rPr lang="zh-CN" altLang="en-US" sz="2400" dirty="0" smtClean="0"/>
              <a:t>是促进语言文字规范化、标准化，语言</a:t>
            </a:r>
            <a:r>
              <a:rPr lang="zh-CN" altLang="en-US" sz="2400" dirty="0"/>
              <a:t>文字在社会主义现代化建设中更好地发挥作用。</a:t>
            </a:r>
            <a:endParaRPr lang="zh-CN"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89903"/>
            <a:ext cx="8229600" cy="1143000"/>
          </a:xfrm>
        </p:spPr>
        <p:txBody>
          <a:bodyPr/>
          <a:lstStyle/>
          <a:p>
            <a:pPr algn="r"/>
            <a:r>
              <a:rPr lang="en-US" altLang="zh-CN" dirty="0" smtClean="0"/>
              <a:t>3. 1986</a:t>
            </a:r>
            <a:r>
              <a:rPr lang="zh-CN" altLang="en-US" dirty="0" smtClean="0"/>
              <a:t>年</a:t>
            </a:r>
            <a:endParaRPr lang="zh-CN" altLang="en-US" dirty="0"/>
          </a:p>
        </p:txBody>
      </p:sp>
      <p:sp>
        <p:nvSpPr>
          <p:cNvPr id="3" name="内容占位符 2"/>
          <p:cNvSpPr>
            <a:spLocks noGrp="1"/>
          </p:cNvSpPr>
          <p:nvPr>
            <p:ph idx="1"/>
          </p:nvPr>
        </p:nvSpPr>
        <p:spPr/>
        <p:txBody>
          <a:bodyPr>
            <a:normAutofit/>
          </a:bodyPr>
          <a:lstStyle/>
          <a:p>
            <a:pPr>
              <a:buNone/>
            </a:pPr>
            <a:r>
              <a:rPr lang="zh-CN" altLang="en-US" b="1" dirty="0" smtClean="0"/>
              <a:t>☞</a:t>
            </a:r>
            <a:r>
              <a:rPr lang="zh-CN" altLang="en-US" sz="2400" b="1" dirty="0" smtClean="0"/>
              <a:t>  当前语言文字工作的主要任务</a:t>
            </a:r>
            <a:endParaRPr lang="zh-CN" altLang="en-US" sz="2400" b="1" dirty="0" smtClean="0"/>
          </a:p>
          <a:p>
            <a:r>
              <a:rPr lang="zh-CN" altLang="en-US" sz="2400" dirty="0" smtClean="0"/>
              <a:t>做好现代汉语规范化工作，大力推广和普及普通话。</a:t>
            </a:r>
            <a:endParaRPr lang="en-US" altLang="zh-CN" sz="2400" dirty="0" smtClean="0"/>
          </a:p>
          <a:p>
            <a:r>
              <a:rPr lang="zh-CN" altLang="en-US" sz="2400" dirty="0" smtClean="0"/>
              <a:t>进一步推行</a:t>
            </a:r>
            <a:r>
              <a:rPr lang="en-US" altLang="zh-CN" sz="2400" dirty="0" smtClean="0"/>
              <a:t>《</a:t>
            </a:r>
            <a:r>
              <a:rPr lang="zh-CN" altLang="en-US" sz="2400" dirty="0" smtClean="0"/>
              <a:t>汉语拼音方案</a:t>
            </a:r>
            <a:r>
              <a:rPr lang="en-US" altLang="zh-CN" sz="2400" dirty="0" smtClean="0"/>
              <a:t>》</a:t>
            </a:r>
            <a:r>
              <a:rPr lang="zh-CN" altLang="en-US" sz="2400" dirty="0" smtClean="0"/>
              <a:t>，研究并解决它在实际使用中的有关问题。</a:t>
            </a:r>
            <a:endParaRPr lang="en-US" altLang="zh-CN" sz="2400" dirty="0" smtClean="0"/>
          </a:p>
          <a:p>
            <a:r>
              <a:rPr lang="zh-CN" altLang="en-US" sz="2400" dirty="0" smtClean="0"/>
              <a:t>研究和整理现行汉字，制定各项有关标准。</a:t>
            </a:r>
            <a:endParaRPr lang="en-US" altLang="zh-CN" sz="2400" dirty="0" smtClean="0"/>
          </a:p>
          <a:p>
            <a:r>
              <a:rPr lang="zh-CN" altLang="en-US" sz="2400" dirty="0" smtClean="0"/>
              <a:t>研究汉字信息处理问题，参与鉴定有关成果。</a:t>
            </a:r>
            <a:endParaRPr lang="en-US" altLang="zh-CN"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810895"/>
            <a:ext cx="8229600" cy="4525963"/>
          </a:xfrm>
        </p:spPr>
        <p:txBody>
          <a:bodyPr/>
          <a:lstStyle/>
          <a:p>
            <a:pPr algn="r">
              <a:buFontTx/>
              <a:buNone/>
            </a:pPr>
            <a:r>
              <a:rPr lang="en-US" altLang="zh-CN" sz="4400" dirty="0" smtClean="0"/>
              <a:t>4. 2000-2001</a:t>
            </a:r>
            <a:r>
              <a:rPr lang="zh-CN" altLang="en-US" sz="4400" dirty="0"/>
              <a:t>年</a:t>
            </a:r>
            <a:endParaRPr lang="zh-CN" altLang="en-US" sz="4400" dirty="0"/>
          </a:p>
          <a:p>
            <a:pPr>
              <a:buFontTx/>
              <a:buNone/>
            </a:pPr>
            <a:endParaRPr lang="zh-CN" altLang="en-US" dirty="0"/>
          </a:p>
          <a:p>
            <a:r>
              <a:rPr lang="en-US" altLang="zh-CN" sz="2400" dirty="0"/>
              <a:t>《</a:t>
            </a:r>
            <a:r>
              <a:rPr lang="zh-CN" altLang="en-US" sz="2400" dirty="0"/>
              <a:t>中华人民共和国国家通用语言文字法</a:t>
            </a:r>
            <a:r>
              <a:rPr lang="en-US" altLang="zh-CN" sz="2400" dirty="0" smtClean="0"/>
              <a:t>》</a:t>
            </a:r>
            <a:endParaRPr lang="en-US" altLang="zh-CN" sz="2400" dirty="0" smtClean="0"/>
          </a:p>
          <a:p>
            <a:endParaRPr lang="en-US" altLang="zh-CN" sz="2400" dirty="0" smtClean="0"/>
          </a:p>
          <a:p>
            <a:r>
              <a:rPr lang="en-US" altLang="zh-CN" sz="2400" dirty="0" smtClean="0"/>
              <a:t>2000</a:t>
            </a:r>
            <a:r>
              <a:rPr lang="zh-CN" altLang="en-US" sz="2400" dirty="0"/>
              <a:t>年</a:t>
            </a:r>
            <a:r>
              <a:rPr lang="en-US" altLang="zh-CN" sz="2400" dirty="0"/>
              <a:t>10</a:t>
            </a:r>
            <a:r>
              <a:rPr lang="zh-CN" altLang="en-US" sz="2400" dirty="0"/>
              <a:t>月</a:t>
            </a:r>
            <a:r>
              <a:rPr lang="en-US" altLang="zh-CN" sz="2400" dirty="0"/>
              <a:t>31</a:t>
            </a:r>
            <a:r>
              <a:rPr lang="zh-CN" altLang="en-US" sz="2400" dirty="0"/>
              <a:t>日由第九届全国人大常委会第十八次会议审议</a:t>
            </a:r>
            <a:r>
              <a:rPr lang="zh-CN" altLang="en-US" sz="2400" dirty="0" smtClean="0"/>
              <a:t>通过。</a:t>
            </a:r>
            <a:endParaRPr lang="en-US" altLang="zh-CN" sz="2400" dirty="0" smtClean="0"/>
          </a:p>
          <a:p>
            <a:r>
              <a:rPr lang="en-US" altLang="zh-CN" sz="2400" dirty="0" smtClean="0"/>
              <a:t>2001</a:t>
            </a:r>
            <a:r>
              <a:rPr lang="zh-CN" altLang="en-US" sz="2400" dirty="0"/>
              <a:t>年</a:t>
            </a:r>
            <a:r>
              <a:rPr lang="en-US" altLang="zh-CN" sz="2400" dirty="0"/>
              <a:t>1</a:t>
            </a:r>
            <a:r>
              <a:rPr lang="zh-CN" altLang="en-US" sz="2400" dirty="0"/>
              <a:t>月</a:t>
            </a:r>
            <a:r>
              <a:rPr lang="en-US" altLang="zh-CN" sz="2400" dirty="0"/>
              <a:t>1</a:t>
            </a:r>
            <a:r>
              <a:rPr lang="zh-CN" altLang="en-US" sz="2400" dirty="0"/>
              <a:t>日起施行。</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18148"/>
            <a:ext cx="8229600" cy="1143000"/>
          </a:xfrm>
        </p:spPr>
        <p:txBody>
          <a:bodyPr/>
          <a:lstStyle/>
          <a:p>
            <a:pPr algn="r"/>
            <a:r>
              <a:rPr lang="en-US" altLang="zh-CN" dirty="0" smtClean="0"/>
              <a:t>4. 2000-2001</a:t>
            </a:r>
            <a:r>
              <a:rPr lang="zh-CN" altLang="en-US" dirty="0" smtClean="0"/>
              <a:t>年</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a:t>
            </a:r>
            <a:r>
              <a:rPr lang="zh-CN" altLang="en-US" sz="2400" dirty="0" smtClean="0"/>
              <a:t>中华人民共和国国家通用语言文字法</a:t>
            </a:r>
            <a:r>
              <a:rPr lang="en-US" altLang="zh-CN" sz="2400" dirty="0" smtClean="0"/>
              <a:t>》</a:t>
            </a:r>
            <a:r>
              <a:rPr lang="zh-CN" altLang="en-US" sz="2400" dirty="0" smtClean="0"/>
              <a:t>规定了国家关于语言文字的基本政策，是我国历史上第一部关于语言文字方面的专门法律。</a:t>
            </a:r>
            <a:endParaRPr lang="zh-CN" altLang="en-US" sz="2400" dirty="0" smtClean="0"/>
          </a:p>
          <a:p>
            <a:r>
              <a:rPr lang="zh-CN" altLang="en-US" sz="2400" dirty="0" smtClean="0"/>
              <a:t>标志着我国通用语言文字的使用将全面走上法制的轨道。</a:t>
            </a:r>
            <a:endParaRPr lang="en-US" altLang="zh-CN" sz="2400" dirty="0" smtClean="0"/>
          </a:p>
          <a:p>
            <a:r>
              <a:rPr lang="zh-CN" altLang="en-US" sz="2400" dirty="0" smtClean="0"/>
              <a:t>首次以立法的形式确定普通话、规范汉字为国家的通用语言文字，为推广普通话和汉字规范化工作的开展创造了更有利的条件。</a:t>
            </a:r>
            <a:endParaRPr lang="zh-CN"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776923"/>
            <a:ext cx="8229600" cy="1143000"/>
          </a:xfrm>
        </p:spPr>
        <p:txBody>
          <a:bodyPr/>
          <a:lstStyle/>
          <a:p>
            <a:pPr algn="ctr"/>
            <a:r>
              <a:rPr lang="zh-CN" altLang="en-US" b="1" dirty="0"/>
              <a:t>二、现代汉语规范化</a:t>
            </a:r>
            <a:endParaRPr lang="zh-CN" altLang="en-US" b="1" dirty="0"/>
          </a:p>
        </p:txBody>
      </p:sp>
      <p:sp>
        <p:nvSpPr>
          <p:cNvPr id="3075" name="Rectangle 3"/>
          <p:cNvSpPr>
            <a:spLocks noGrp="1" noChangeArrowheads="1"/>
          </p:cNvSpPr>
          <p:nvPr>
            <p:ph type="body" idx="1"/>
          </p:nvPr>
        </p:nvSpPr>
        <p:spPr>
          <a:xfrm>
            <a:off x="457200" y="1887220"/>
            <a:ext cx="8229600" cy="4525963"/>
          </a:xfrm>
        </p:spPr>
        <p:txBody>
          <a:bodyPr/>
          <a:lstStyle/>
          <a:p>
            <a:pPr>
              <a:buFontTx/>
              <a:buNone/>
            </a:pPr>
            <a:r>
              <a:rPr lang="en-US" altLang="zh-CN" sz="2400" dirty="0" smtClean="0"/>
              <a:t>1. </a:t>
            </a:r>
            <a:r>
              <a:rPr lang="zh-CN" altLang="en-US" sz="2400" dirty="0" smtClean="0"/>
              <a:t>规范化</a:t>
            </a:r>
            <a:r>
              <a:rPr lang="zh-CN" altLang="en-US" sz="2400" dirty="0"/>
              <a:t>的</a:t>
            </a:r>
            <a:r>
              <a:rPr lang="zh-CN" altLang="en-US" sz="2400" dirty="0" smtClean="0"/>
              <a:t>定义</a:t>
            </a:r>
            <a:endParaRPr lang="en-US" altLang="zh-CN" sz="2400" dirty="0" smtClean="0"/>
          </a:p>
          <a:p>
            <a:pPr>
              <a:buFontTx/>
              <a:buNone/>
            </a:pPr>
            <a:endParaRPr lang="zh-CN" altLang="en-US" sz="2400" dirty="0"/>
          </a:p>
          <a:p>
            <a:r>
              <a:rPr lang="zh-CN" altLang="en-US" sz="2400" dirty="0"/>
              <a:t>语言</a:t>
            </a:r>
            <a:r>
              <a:rPr lang="zh-CN" altLang="en-US" sz="2400" dirty="0" smtClean="0"/>
              <a:t>规范化</a:t>
            </a:r>
            <a:endParaRPr lang="en-US" altLang="zh-CN" sz="2400" dirty="0" smtClean="0"/>
          </a:p>
          <a:p>
            <a:r>
              <a:rPr lang="zh-CN" altLang="en-US" sz="2400" dirty="0" smtClean="0"/>
              <a:t>语言规范化就是明确某一语言的共同语及其内部一致的标准，以消除语言使用中出现的混乱现象，更好地发挥语言文字的交际功能。</a:t>
            </a:r>
            <a:endParaRPr lang="zh-CN" alt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2033</Words>
  <Application>WPS 演示</Application>
  <PresentationFormat>全屏显示(4:3)</PresentationFormat>
  <Paragraphs>180</Paragraphs>
  <Slides>24</Slides>
  <Notes>0</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Office 主题​​</vt:lpstr>
      <vt:lpstr>现 代 汉 语</vt:lpstr>
      <vt:lpstr>第二节 国家对语言文字的重视</vt:lpstr>
      <vt:lpstr>一、语言文字工作的历史</vt:lpstr>
      <vt:lpstr>PowerPoint 演示文稿</vt:lpstr>
      <vt:lpstr>PowerPoint 演示文稿</vt:lpstr>
      <vt:lpstr>3. 1986年</vt:lpstr>
      <vt:lpstr>PowerPoint 演示文稿</vt:lpstr>
      <vt:lpstr>4. 2000-2001年</vt:lpstr>
      <vt:lpstr>二、现代汉语规范化</vt:lpstr>
      <vt:lpstr>1. 规范化的定义</vt:lpstr>
      <vt:lpstr>1. 规范化的定义</vt:lpstr>
      <vt:lpstr>2. 现代汉语规范化的工作内容</vt:lpstr>
      <vt:lpstr>三、推广普通话</vt:lpstr>
      <vt:lpstr>2. 50年代的推普工作</vt:lpstr>
      <vt:lpstr>3. 新时期的推普工作</vt:lpstr>
      <vt:lpstr>4. 普通话水平测试</vt:lpstr>
      <vt:lpstr>5. 普通话的标准</vt:lpstr>
      <vt:lpstr>（2）词汇标准</vt:lpstr>
      <vt:lpstr>（3）语法标准</vt:lpstr>
      <vt:lpstr>四、汉字规范化</vt:lpstr>
      <vt:lpstr>四、汉字规范化</vt:lpstr>
      <vt:lpstr>四、汉字规范化</vt:lpstr>
      <vt:lpstr>四、汉字规范化</vt:lpstr>
      <vt:lpstr>5. 现存用字问题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yiguan</dc:creator>
  <cp:lastModifiedBy>Lenovo</cp:lastModifiedBy>
  <cp:revision>67</cp:revision>
  <dcterms:created xsi:type="dcterms:W3CDTF">2012-05-03T13:06:00Z</dcterms:created>
  <dcterms:modified xsi:type="dcterms:W3CDTF">2016-03-27T09:32:41Z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2052-10.1.0.5559</vt:lpwstr>
  </property>
</Properties>
</file>