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4" r:id="rId3"/>
    <p:sldId id="376" r:id="rId4"/>
    <p:sldId id="277" r:id="rId5"/>
    <p:sldId id="278" r:id="rId6"/>
    <p:sldId id="279" r:id="rId7"/>
    <p:sldId id="280" r:id="rId8"/>
    <p:sldId id="281" r:id="rId9"/>
    <p:sldId id="283" r:id="rId10"/>
    <p:sldId id="282" r:id="rId11"/>
    <p:sldId id="284" r:id="rId12"/>
    <p:sldId id="285" r:id="rId13"/>
    <p:sldId id="324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6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DA7D4-B8B6-46E8-8E34-325F12C61D5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797F9-E0FE-43C7-B5E2-66BE9E4A56A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F4AFA-5D78-44D4-904B-137FDF72ED2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91C3E-7798-42BE-9B54-34F1A8AD8C7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CEBEE-A19D-4EAC-BE98-CF52C2D6169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8938F-1253-4D82-8533-8B375B0EEBF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9E283-0F5C-4A3D-B686-82EE7790DF8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1705E-1C61-4E28-BB79-687FA001B11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39E4F-E5D3-4377-9CC4-1CA326F2F1E5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51E3F-5964-4976-A54E-28AECBD3579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AC7DD-C4E4-4546-AAE0-3A220CE312D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CD589-558E-427D-BDA9-CAA7D024E61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D0AB0-175D-4F3F-A11B-65B740BD6F90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359CA-8443-40A3-91F8-1E441DB2F48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F09DD-137D-4E14-B322-FD9B242CA8C7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1B40B-B3FE-4A23-80DC-33A4851AB72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96829-01C8-47A6-9C9D-934CAC22744E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93C08-76BC-456C-8F54-52444F46E95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DBD3F-3101-4FF5-8E3F-8A1B50AA431F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C0256-0217-4DCA-AE72-BDE7682C514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37554-1D4B-4A48-828F-522D4AC05068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6B9CC-2BD3-46F7-88C9-6E11AD3243A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E1961-30C1-4FF7-A8A0-0218913F2BC7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288E6-B8BD-432E-AB01-41F7EDCF3A2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E75A0E5-2D2A-44DB-84FC-4A838C0BA53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0807E8C-CAC7-406E-942E-D58AFC6F8505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676400"/>
            <a:ext cx="7772400" cy="1538286"/>
          </a:xfrm>
        </p:spPr>
        <p:txBody>
          <a:bodyPr/>
          <a:lstStyle/>
          <a:p>
            <a:r>
              <a:rPr lang="zh-CN" altLang="en-US" sz="8000" dirty="0">
                <a:latin typeface="华文琥珀" pitchFamily="2" charset="-122"/>
                <a:ea typeface="华文琥珀" pitchFamily="2" charset="-122"/>
              </a:rPr>
              <a:t>现 代 汉 语</a:t>
            </a:r>
            <a:endParaRPr lang="zh-CN" altLang="en-US" sz="8000" dirty="0">
              <a:latin typeface="华文琥珀" pitchFamily="2" charset="-122"/>
              <a:ea typeface="华文琥珀" pitchFamily="2" charset="-122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990600"/>
          </a:xfrm>
        </p:spPr>
        <p:txBody>
          <a:bodyPr/>
          <a:lstStyle/>
          <a:p>
            <a:pPr algn="l"/>
            <a:r>
              <a:rPr lang="zh-CN" altLang="en-US" sz="2400" dirty="0" smtClean="0"/>
              <a:t>主     编：黄伯荣  李    炜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zh-CN" altLang="en-US" b="1" dirty="0"/>
              <a:t>内容简介（六）</a:t>
            </a:r>
            <a:endParaRPr lang="zh-CN" altLang="en-US" b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zh-CN" altLang="en-US" sz="2400" dirty="0"/>
              <a:t>第六</a:t>
            </a:r>
            <a:r>
              <a:rPr lang="zh-CN" altLang="en-US" sz="2400" dirty="0" smtClean="0"/>
              <a:t>章：修辞</a:t>
            </a:r>
            <a:endParaRPr lang="zh-CN" altLang="en-US" sz="2400" dirty="0"/>
          </a:p>
          <a:p>
            <a:endParaRPr lang="zh-CN" altLang="en-US" sz="2400" dirty="0">
              <a:latin typeface="宋体" pitchFamily="2" charset="-122"/>
            </a:endParaRPr>
          </a:p>
          <a:p>
            <a:pPr>
              <a:buNone/>
            </a:pPr>
            <a:r>
              <a:rPr lang="zh-CN" altLang="en-US" sz="2400" dirty="0">
                <a:latin typeface="宋体" pitchFamily="2" charset="-122"/>
              </a:rPr>
              <a:t>     </a:t>
            </a:r>
            <a:r>
              <a:rPr lang="zh-CN" altLang="en-US" sz="2400" dirty="0" smtClean="0">
                <a:latin typeface="宋体" pitchFamily="2" charset="-122"/>
              </a:rPr>
              <a:t>讲述</a:t>
            </a:r>
            <a:r>
              <a:rPr lang="zh-CN" altLang="en-US" sz="2400" dirty="0" smtClean="0"/>
              <a:t>语音修辞、词汇修辞和句式修辞，常用的修辞格、常见的语体类型等，引导学生注意选词炼句，恰当地运用各种修辞手法，提高学生的语言表达和应用能力。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33413"/>
            <a:ext cx="8229600" cy="1143000"/>
          </a:xfrm>
        </p:spPr>
        <p:txBody>
          <a:bodyPr/>
          <a:lstStyle/>
          <a:p>
            <a:pPr algn="r"/>
            <a:r>
              <a:rPr lang="zh-CN" altLang="en-US" b="1" dirty="0"/>
              <a:t>学习“现代汉语”的</a:t>
            </a:r>
            <a:r>
              <a:rPr lang="zh-CN" altLang="en-US" b="1" dirty="0" smtClean="0"/>
              <a:t>意义</a:t>
            </a:r>
            <a:endParaRPr lang="zh-CN" altLang="en-US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2400" dirty="0" smtClean="0"/>
          </a:p>
          <a:p>
            <a:r>
              <a:rPr lang="zh-CN" altLang="en-US" sz="2400" dirty="0" smtClean="0"/>
              <a:t>提高</a:t>
            </a:r>
            <a:r>
              <a:rPr lang="zh-CN" altLang="en-US" sz="2400" dirty="0"/>
              <a:t>语言运用能力</a:t>
            </a:r>
            <a:endParaRPr lang="zh-CN" altLang="en-US" sz="2400" dirty="0"/>
          </a:p>
          <a:p>
            <a:pPr>
              <a:buFontTx/>
              <a:buNone/>
            </a:pPr>
            <a:endParaRPr lang="zh-CN" altLang="en-US" sz="2400" dirty="0"/>
          </a:p>
          <a:p>
            <a:r>
              <a:rPr lang="zh-CN" altLang="en-US" sz="2400" dirty="0"/>
              <a:t>做好现代汉语的规范化工作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zh-CN" altLang="en-US" b="1" dirty="0" smtClean="0"/>
              <a:t>学习“现代汉语”的方法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z="2400" dirty="0" smtClean="0"/>
          </a:p>
          <a:p>
            <a:r>
              <a:rPr lang="zh-CN" altLang="en-US" sz="2400" dirty="0" smtClean="0"/>
              <a:t>辨析具体现象，推求一般规律。</a:t>
            </a:r>
            <a:endParaRPr lang="en-US" altLang="zh-CN" sz="2400" dirty="0" smtClean="0"/>
          </a:p>
          <a:p>
            <a:endParaRPr lang="zh-CN" altLang="en-US" sz="2400" dirty="0" smtClean="0"/>
          </a:p>
          <a:p>
            <a:r>
              <a:rPr lang="zh-CN" altLang="en-US" sz="2400" dirty="0" smtClean="0"/>
              <a:t>运用理论知识，指导语言实践。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29510"/>
            <a:ext cx="7772400" cy="1143000"/>
          </a:xfrm>
        </p:spPr>
        <p:txBody>
          <a:bodyPr/>
          <a:lstStyle/>
          <a:p>
            <a:r>
              <a:rPr lang="zh-CN" altLang="en-US" sz="3600" b="1" dirty="0" smtClean="0"/>
              <a:t>第三节  </a:t>
            </a:r>
            <a:br>
              <a:rPr lang="zh-CN" altLang="en-US" sz="3600" b="1" dirty="0" smtClean="0"/>
            </a:br>
            <a:r>
              <a:rPr lang="zh-CN" altLang="en-US" sz="3600" b="1" dirty="0" smtClean="0"/>
              <a:t>本课程的性质、内容和学习方法</a:t>
            </a:r>
            <a:endParaRPr lang="zh-CN" altLang="en-US" sz="3600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2535" y="1574782"/>
            <a:ext cx="6400800" cy="1209668"/>
          </a:xfrm>
        </p:spPr>
        <p:txBody>
          <a:bodyPr/>
          <a:lstStyle/>
          <a:p>
            <a:pPr algn="ctr"/>
            <a:r>
              <a:rPr lang="zh-CN" altLang="en-US" sz="4800" b="1" dirty="0" smtClean="0"/>
              <a:t>第一章    绪论</a:t>
            </a:r>
            <a:endParaRPr lang="zh-CN" altLang="en-US" sz="4800" b="1" dirty="0" smtClean="0"/>
          </a:p>
          <a:p>
            <a:pPr algn="ctr"/>
            <a:endParaRPr lang="zh-CN" altLang="en-US" sz="48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zh-CN" altLang="en-US" b="1" dirty="0" smtClean="0"/>
              <a:t>“现代汉语”</a:t>
            </a:r>
            <a:r>
              <a:rPr lang="zh-CN" altLang="en-US" b="1" dirty="0"/>
              <a:t>课程简介</a:t>
            </a:r>
            <a:endParaRPr lang="zh-CN" alt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/>
              <a:t>语言学课程</a:t>
            </a:r>
            <a:endParaRPr lang="en-US" altLang="zh-CN" sz="2400" dirty="0" smtClean="0"/>
          </a:p>
          <a:p>
            <a:r>
              <a:rPr lang="zh-CN" altLang="en-US" sz="2400" dirty="0" smtClean="0"/>
              <a:t>专业基础课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zh-CN" altLang="en-US" sz="2400" b="1" dirty="0" smtClean="0"/>
              <a:t>教学任务</a:t>
            </a:r>
            <a:r>
              <a:rPr lang="zh-CN" altLang="en-US" sz="2400" dirty="0" smtClean="0"/>
              <a:t>：以国家的语言文字政策为依据，贯彻理论联系实际的原则，系统地讲授现代汉语的基础理论和基本知识，加强基本技能的训练，培养和提高学生理解、分析、运用现代汉语的能力，为将来从事语言文字及其相关工作打好基础。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altLang="zh-CN" b="1" dirty="0"/>
              <a:t>“</a:t>
            </a:r>
            <a:r>
              <a:rPr lang="zh-CN" altLang="en-US" b="1" dirty="0"/>
              <a:t>现代汉语”</a:t>
            </a:r>
            <a:r>
              <a:rPr lang="zh-CN" altLang="en-US" b="1" dirty="0" smtClean="0"/>
              <a:t>课程内容</a:t>
            </a:r>
            <a:endParaRPr lang="zh-CN" altLang="en-US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绪论</a:t>
            </a:r>
            <a:endParaRPr lang="en-US" altLang="zh-CN" dirty="0" smtClean="0"/>
          </a:p>
          <a:p>
            <a:r>
              <a:rPr lang="zh-CN" altLang="en-US" dirty="0" smtClean="0"/>
              <a:t>语音</a:t>
            </a:r>
            <a:endParaRPr lang="zh-CN" altLang="en-US" dirty="0"/>
          </a:p>
          <a:p>
            <a:r>
              <a:rPr lang="zh-CN" altLang="en-US" dirty="0"/>
              <a:t>词汇</a:t>
            </a:r>
            <a:endParaRPr lang="zh-CN" altLang="en-US" dirty="0"/>
          </a:p>
          <a:p>
            <a:r>
              <a:rPr lang="zh-CN" altLang="en-US" dirty="0"/>
              <a:t>语法</a:t>
            </a:r>
            <a:endParaRPr lang="zh-CN" altLang="en-US" dirty="0"/>
          </a:p>
          <a:p>
            <a:r>
              <a:rPr lang="zh-CN" altLang="en-US" dirty="0"/>
              <a:t>文字</a:t>
            </a:r>
            <a:endParaRPr lang="zh-CN" altLang="en-US" dirty="0"/>
          </a:p>
          <a:p>
            <a:r>
              <a:rPr lang="zh-CN" altLang="en-US" dirty="0" smtClean="0"/>
              <a:t>修辞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zh-CN" altLang="en-US" b="1" dirty="0"/>
              <a:t>内容简介（一）</a:t>
            </a:r>
            <a:endParaRPr lang="zh-CN" altLang="en-US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995" y="1628775"/>
            <a:ext cx="8229600" cy="4525963"/>
          </a:xfrm>
        </p:spPr>
        <p:txBody>
          <a:bodyPr/>
          <a:lstStyle/>
          <a:p>
            <a:pPr algn="just"/>
            <a:r>
              <a:rPr lang="zh-CN" altLang="en-US" sz="2400" dirty="0"/>
              <a:t>第一</a:t>
            </a:r>
            <a:r>
              <a:rPr lang="zh-CN" altLang="en-US" sz="2400" dirty="0" smtClean="0"/>
              <a:t>章：绪论</a:t>
            </a:r>
            <a:endParaRPr lang="zh-CN" altLang="en-US" sz="2400" dirty="0"/>
          </a:p>
          <a:p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             讲述语言的性质、现代汉语的概况，介绍现代汉语方言，并对国家的语言文字政策进行简要介绍。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zh-CN" altLang="en-US" b="1" dirty="0"/>
              <a:t>内容简介（二）</a:t>
            </a:r>
            <a:endParaRPr lang="zh-CN" altLang="en-US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zh-CN" altLang="en-US" sz="2400" dirty="0"/>
              <a:t>第二</a:t>
            </a:r>
            <a:r>
              <a:rPr lang="zh-CN" altLang="en-US" sz="2400" dirty="0" smtClean="0"/>
              <a:t>章：语音</a:t>
            </a:r>
            <a:endParaRPr lang="zh-CN" altLang="en-US" sz="2400" dirty="0"/>
          </a:p>
          <a:p>
            <a:endParaRPr lang="zh-CN" altLang="en-US" sz="2400" dirty="0">
              <a:latin typeface="宋体" pitchFamily="2" charset="-122"/>
            </a:endParaRPr>
          </a:p>
          <a:p>
            <a:pPr>
              <a:buNone/>
            </a:pPr>
            <a:r>
              <a:rPr lang="zh-CN" altLang="en-US" sz="2400" dirty="0" smtClean="0"/>
              <a:t>             讲述有关普通话的语音知识，使学生更完整地了解普通话语音系统的声母、韵母、声调、轻声、儿化和音节结构等，具有说好普通话和推广普通话的能力。</a:t>
            </a:r>
            <a:endParaRPr lang="zh-CN" altLang="en-US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zh-CN" altLang="en-US" b="1" dirty="0"/>
              <a:t>内容简介（三）</a:t>
            </a:r>
            <a:endParaRPr lang="zh-CN" altLang="en-US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zh-CN" altLang="en-US" sz="2400" dirty="0"/>
              <a:t>第三</a:t>
            </a:r>
            <a:r>
              <a:rPr lang="zh-CN" altLang="en-US" sz="2400" dirty="0" smtClean="0"/>
              <a:t>章：文字</a:t>
            </a:r>
            <a:endParaRPr lang="zh-CN" altLang="en-US" sz="2400" dirty="0"/>
          </a:p>
          <a:p>
            <a:pPr algn="just">
              <a:buFontTx/>
              <a:buNone/>
            </a:pPr>
            <a:endParaRPr lang="zh-CN" altLang="en-US" sz="2400" dirty="0"/>
          </a:p>
          <a:p>
            <a:pPr>
              <a:buNone/>
            </a:pPr>
            <a:r>
              <a:rPr lang="zh-CN" altLang="en-US" sz="2400" dirty="0" smtClean="0">
                <a:latin typeface="宋体" pitchFamily="2" charset="-122"/>
              </a:rPr>
              <a:t>      </a:t>
            </a:r>
            <a:r>
              <a:rPr lang="zh-CN" altLang="en-US" sz="2400" dirty="0">
                <a:latin typeface="宋体" pitchFamily="2" charset="-122"/>
              </a:rPr>
              <a:t>讲述汉字的性质和作用</a:t>
            </a:r>
            <a:r>
              <a:rPr lang="zh-CN" altLang="en-US" sz="2400" dirty="0" smtClean="0">
                <a:latin typeface="宋体" pitchFamily="2" charset="-122"/>
              </a:rPr>
              <a:t>，</a:t>
            </a:r>
            <a:r>
              <a:rPr lang="zh-CN" altLang="en-US" sz="2400" dirty="0" smtClean="0"/>
              <a:t>汉字的结构和形体，汉字的整理和汉字规范化问题，使学生正确地认识和使用汉字。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zh-CN" altLang="en-US" b="1" dirty="0"/>
              <a:t>内容简介</a:t>
            </a:r>
            <a:r>
              <a:rPr lang="zh-CN" altLang="en-US" b="1" dirty="0" smtClean="0"/>
              <a:t>（四）</a:t>
            </a:r>
            <a:endParaRPr lang="zh-CN" altLang="en-US" b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zh-CN" altLang="en-US" sz="2400" dirty="0" smtClean="0"/>
              <a:t>第四章：词汇</a:t>
            </a:r>
            <a:endParaRPr lang="en-US" altLang="zh-CN" sz="2400" dirty="0" smtClean="0"/>
          </a:p>
          <a:p>
            <a:pPr>
              <a:buNone/>
            </a:pPr>
            <a:endParaRPr lang="en-US" altLang="zh-CN" sz="2400" dirty="0" smtClean="0">
              <a:latin typeface="宋体" pitchFamily="2" charset="-122"/>
            </a:endParaRPr>
          </a:p>
          <a:p>
            <a:pPr>
              <a:buNone/>
            </a:pPr>
            <a:r>
              <a:rPr lang="zh-CN" altLang="en-US" sz="2400" dirty="0" smtClean="0"/>
              <a:t>             讲述现代汉语语素、词和构词法，词义和词汇的构成，以及词汇的变化和词汇规范化等问题，使学生能够正确地分析词的结构，分析词义的构成，准确地辨析和解释词义，提高词语运用的能力。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zh-CN" altLang="en-US" b="1" dirty="0"/>
              <a:t>内容简介</a:t>
            </a:r>
            <a:r>
              <a:rPr lang="zh-CN" altLang="en-US" b="1" dirty="0" smtClean="0"/>
              <a:t>（五）</a:t>
            </a:r>
            <a:endParaRPr lang="zh-CN" altLang="en-US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zh-CN" altLang="en-US" sz="2400" dirty="0" smtClean="0"/>
              <a:t>第五章：语法</a:t>
            </a:r>
            <a:endParaRPr lang="zh-CN" altLang="en-US" sz="2400" dirty="0"/>
          </a:p>
          <a:p>
            <a:pPr algn="just"/>
            <a:endParaRPr lang="zh-CN" altLang="en-US" sz="2400" dirty="0"/>
          </a:p>
          <a:p>
            <a:pPr>
              <a:buNone/>
            </a:pPr>
            <a:r>
              <a:rPr lang="zh-CN" altLang="en-US" sz="2400" dirty="0"/>
              <a:t>         </a:t>
            </a:r>
            <a:r>
              <a:rPr lang="zh-CN" altLang="en-US" sz="2400" dirty="0" smtClean="0"/>
              <a:t>    讲述现代汉语组词造句的规则和有关的分析方法，汉语词类的划分、各类实词与虚词的性质和用法，短语和句子的结构类型等，使学生具有辨识词性、分析句子和辨别句子正误的能力。</a:t>
            </a:r>
            <a:endParaRPr lang="en-US" altLang="zh-CN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810</Words>
  <Application>WPS 演示</Application>
  <PresentationFormat>全屏显示(4:3)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主题​​</vt:lpstr>
      <vt:lpstr>现 代 汉 语</vt:lpstr>
      <vt:lpstr>第三节   本课程的性质、内容和学习方法</vt:lpstr>
      <vt:lpstr>“现代汉语”课程简介</vt:lpstr>
      <vt:lpstr>“现代汉语”课程内容</vt:lpstr>
      <vt:lpstr>内容简介（一）</vt:lpstr>
      <vt:lpstr>内容简介（二）</vt:lpstr>
      <vt:lpstr>内容简介（三）</vt:lpstr>
      <vt:lpstr>内容简介（四）</vt:lpstr>
      <vt:lpstr>内容简介（五）</vt:lpstr>
      <vt:lpstr>内容简介（六）</vt:lpstr>
      <vt:lpstr>学习“现代汉语”的意义</vt:lpstr>
      <vt:lpstr>学习“现代汉语”的方法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yiguan</dc:creator>
  <cp:lastModifiedBy>Lenovo</cp:lastModifiedBy>
  <cp:revision>67</cp:revision>
  <dcterms:created xsi:type="dcterms:W3CDTF">2012-05-03T13:06:00Z</dcterms:created>
  <dcterms:modified xsi:type="dcterms:W3CDTF">2016-03-27T09:32:40Z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2052-10.1.0.5559</vt:lpwstr>
  </property>
</Properties>
</file>