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4" r:id="rId3"/>
    <p:sldId id="287" r:id="rId4"/>
    <p:sldId id="326" r:id="rId5"/>
    <p:sldId id="327" r:id="rId6"/>
    <p:sldId id="328" r:id="rId7"/>
    <p:sldId id="289" r:id="rId8"/>
    <p:sldId id="330" r:id="rId9"/>
    <p:sldId id="329" r:id="rId10"/>
    <p:sldId id="290" r:id="rId11"/>
    <p:sldId id="291" r:id="rId12"/>
    <p:sldId id="292" r:id="rId13"/>
    <p:sldId id="293" r:id="rId14"/>
    <p:sldId id="332" r:id="rId15"/>
    <p:sldId id="333" r:id="rId16"/>
    <p:sldId id="331" r:id="rId17"/>
    <p:sldId id="294" r:id="rId18"/>
    <p:sldId id="334" r:id="rId19"/>
    <p:sldId id="335" r:id="rId20"/>
    <p:sldId id="295" r:id="rId21"/>
    <p:sldId id="296" r:id="rId22"/>
    <p:sldId id="322" r:id="rId23"/>
    <p:sldId id="344" r:id="rId24"/>
    <p:sldId id="345" r:id="rId25"/>
    <p:sldId id="346" r:id="rId26"/>
    <p:sldId id="347" r:id="rId27"/>
    <p:sldId id="348" r:id="rId28"/>
    <p:sldId id="349" r:id="rId29"/>
    <p:sldId id="361" r:id="rId30"/>
    <p:sldId id="350" r:id="rId31"/>
    <p:sldId id="351" r:id="rId32"/>
    <p:sldId id="352" r:id="rId33"/>
    <p:sldId id="354" r:id="rId34"/>
    <p:sldId id="353" r:id="rId35"/>
    <p:sldId id="356" r:id="rId36"/>
    <p:sldId id="355" r:id="rId37"/>
    <p:sldId id="336" r:id="rId38"/>
    <p:sldId id="357" r:id="rId39"/>
    <p:sldId id="358" r:id="rId40"/>
    <p:sldId id="359" r:id="rId41"/>
    <p:sldId id="305" r:id="rId4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notesMaster" Target="notesMasters/notesMaster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19061-81AF-4DCD-919F-7344C24641E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E5721210-58B2-41BE-9931-D230BAD0D5AF}">
      <dgm:prSet phldrT="[文本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</a:rPr>
            <a:t>社会、历史、地理</a:t>
          </a:r>
          <a:endParaRPr lang="en-US" altLang="zh-CN" sz="2800" b="1" dirty="0" smtClean="0">
            <a:solidFill>
              <a:schemeClr val="tx1"/>
            </a:solidFill>
          </a:endParaRPr>
        </a:p>
        <a:p>
          <a:r>
            <a:rPr lang="zh-CN" altLang="en-US" sz="2800" b="1" dirty="0" smtClean="0">
              <a:solidFill>
                <a:schemeClr val="tx1"/>
              </a:solidFill>
            </a:rPr>
            <a:t>和文化等影响</a:t>
          </a:r>
          <a:endParaRPr lang="zh-CN" altLang="en-US" sz="2800" b="1" dirty="0">
            <a:solidFill>
              <a:schemeClr val="tx1"/>
            </a:solidFill>
          </a:endParaRPr>
        </a:p>
      </dgm:t>
    </dgm:pt>
    <dgm:pt modelId="{951B8677-57FC-4EF5-805C-9C9E646B1B65}" cxnId="{5B9EF356-CF9C-45B6-9B84-18EB6A9DDC38}" type="parTrans">
      <dgm:prSet/>
      <dgm:spPr/>
      <dgm:t>
        <a:bodyPr/>
        <a:lstStyle/>
        <a:p>
          <a:endParaRPr lang="zh-CN" altLang="en-US"/>
        </a:p>
      </dgm:t>
    </dgm:pt>
    <dgm:pt modelId="{9F569B6D-D701-4D02-A115-80C28A751039}" cxnId="{5B9EF356-CF9C-45B6-9B84-18EB6A9DDC38}" type="sibTrans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zh-CN" altLang="en-US"/>
        </a:p>
      </dgm:t>
    </dgm:pt>
    <dgm:pt modelId="{72E894AF-3BAE-4D6E-9358-98517B3B6F34}">
      <dgm:prSet phldrT="[文本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</a:rPr>
            <a:t>语音、词汇和语法</a:t>
          </a:r>
          <a:endParaRPr lang="en-US" altLang="zh-CN" sz="2800" b="1" dirty="0" smtClean="0">
            <a:solidFill>
              <a:schemeClr val="tx1"/>
            </a:solidFill>
          </a:endParaRPr>
        </a:p>
        <a:p>
          <a:r>
            <a:rPr lang="zh-CN" altLang="en-US" sz="2800" b="1" dirty="0" smtClean="0">
              <a:solidFill>
                <a:schemeClr val="tx1"/>
              </a:solidFill>
            </a:rPr>
            <a:t>各要素发展不平衡</a:t>
          </a:r>
          <a:endParaRPr lang="zh-CN" altLang="en-US" sz="2800" b="1" dirty="0">
            <a:solidFill>
              <a:schemeClr val="tx1"/>
            </a:solidFill>
          </a:endParaRPr>
        </a:p>
      </dgm:t>
    </dgm:pt>
    <dgm:pt modelId="{EA5B1C55-3A23-43D2-9437-FF0DEEA1352F}" cxnId="{0A117925-7F03-4C76-9751-F92FD5A8C243}" type="parTrans">
      <dgm:prSet/>
      <dgm:spPr/>
      <dgm:t>
        <a:bodyPr/>
        <a:lstStyle/>
        <a:p>
          <a:endParaRPr lang="zh-CN" altLang="en-US"/>
        </a:p>
      </dgm:t>
    </dgm:pt>
    <dgm:pt modelId="{4714F7C0-8278-4AAC-8EAF-96B6E7C1F33D}" cxnId="{0A117925-7F03-4C76-9751-F92FD5A8C243}" type="sibTrans">
      <dgm:prSet/>
      <dgm:spPr>
        <a:solidFill>
          <a:srgbClr val="002060"/>
        </a:solidFill>
      </dgm:spPr>
      <dgm:t>
        <a:bodyPr/>
        <a:lstStyle/>
        <a:p>
          <a:endParaRPr lang="zh-CN" altLang="en-US"/>
        </a:p>
      </dgm:t>
    </dgm:pt>
    <dgm:pt modelId="{EA35EA83-F0A3-4662-97B9-8D23F98BA2E5}">
      <dgm:prSet phldrT="[文本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altLang="en-US" b="1" dirty="0" smtClean="0"/>
            <a:t>统一的语言出现地域变体</a:t>
          </a:r>
          <a:endParaRPr lang="zh-CN" altLang="en-US" b="1" dirty="0"/>
        </a:p>
      </dgm:t>
    </dgm:pt>
    <dgm:pt modelId="{792E2D80-F17B-4D59-A74A-D298DA2723C5}" cxnId="{62ED9D71-F23A-4B51-BE05-20583CB7B174}" type="parTrans">
      <dgm:prSet/>
      <dgm:spPr/>
      <dgm:t>
        <a:bodyPr/>
        <a:lstStyle/>
        <a:p>
          <a:endParaRPr lang="zh-CN" altLang="en-US"/>
        </a:p>
      </dgm:t>
    </dgm:pt>
    <dgm:pt modelId="{643E3B9F-828F-4FCC-92B7-6472245D2B9B}" cxnId="{62ED9D71-F23A-4B51-BE05-20583CB7B174}" type="sibTrans">
      <dgm:prSet/>
      <dgm:spPr/>
      <dgm:t>
        <a:bodyPr/>
        <a:lstStyle/>
        <a:p>
          <a:endParaRPr lang="zh-CN" altLang="en-US"/>
        </a:p>
      </dgm:t>
    </dgm:pt>
    <dgm:pt modelId="{0BB5204E-CE69-4FC8-B8FA-D9616B0A624D}" type="pres">
      <dgm:prSet presAssocID="{2D519061-81AF-4DCD-919F-7344C24641E8}" presName="Name0" presStyleCnt="0">
        <dgm:presLayoutVars>
          <dgm:dir/>
          <dgm:resizeHandles val="exact"/>
        </dgm:presLayoutVars>
      </dgm:prSet>
      <dgm:spPr/>
    </dgm:pt>
    <dgm:pt modelId="{9DC001AD-9472-476C-83AD-6697B4545100}" type="pres">
      <dgm:prSet presAssocID="{2D519061-81AF-4DCD-919F-7344C24641E8}" presName="vNodes" presStyleCnt="0"/>
      <dgm:spPr/>
    </dgm:pt>
    <dgm:pt modelId="{EC6D5024-A6AF-4B66-8A27-4E5E74AE7E18}" type="pres">
      <dgm:prSet presAssocID="{E5721210-58B2-41BE-9931-D230BAD0D5AF}" presName="node" presStyleLbl="node1" presStyleIdx="0" presStyleCnt="3" custScaleX="1217127" custScaleY="3092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1551D4-22AE-4096-9A56-83A002859286}" type="pres">
      <dgm:prSet presAssocID="{9F569B6D-D701-4D02-A115-80C28A751039}" presName="spacerT" presStyleCnt="0"/>
      <dgm:spPr/>
    </dgm:pt>
    <dgm:pt modelId="{A528409E-AC68-403E-9EBE-3F82BEEE9CB4}" type="pres">
      <dgm:prSet presAssocID="{9F569B6D-D701-4D02-A115-80C28A751039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094ED1C5-33ED-44D8-835B-66D0306CA773}" type="pres">
      <dgm:prSet presAssocID="{9F569B6D-D701-4D02-A115-80C28A751039}" presName="spacerB" presStyleCnt="0"/>
      <dgm:spPr/>
    </dgm:pt>
    <dgm:pt modelId="{F5A951C1-8577-4442-8776-7017B0A9A979}" type="pres">
      <dgm:prSet presAssocID="{72E894AF-3BAE-4D6E-9358-98517B3B6F34}" presName="node" presStyleLbl="node1" presStyleIdx="1" presStyleCnt="3" custScaleX="1293016" custScaleY="387517" custLinFactNeighborX="-12983" custLinFactNeighborY="250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072267-D2E7-405D-833C-F17499C84F80}" type="pres">
      <dgm:prSet presAssocID="{2D519061-81AF-4DCD-919F-7344C24641E8}" presName="sibTransLast" presStyleLbl="sibTrans2D1" presStyleIdx="1" presStyleCnt="2" custFlipHor="0" custScaleX="136930" custScaleY="237517"/>
      <dgm:spPr/>
      <dgm:t>
        <a:bodyPr/>
        <a:lstStyle/>
        <a:p>
          <a:endParaRPr lang="zh-CN" altLang="en-US"/>
        </a:p>
      </dgm:t>
    </dgm:pt>
    <dgm:pt modelId="{68BD3B5B-0AC6-4C57-BC0F-37904165FDC0}" type="pres">
      <dgm:prSet presAssocID="{2D519061-81AF-4DCD-919F-7344C24641E8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B371B1AE-9F59-4B7D-9C7D-A1A95D8148BE}" type="pres">
      <dgm:prSet presAssocID="{2D519061-81AF-4DCD-919F-7344C24641E8}" presName="lastNode" presStyleLbl="node1" presStyleIdx="2" presStyleCnt="3" custScaleX="266144" custScaleY="304238" custLinFactX="20424" custLinFactNeighborX="100000" custLinFactNeighborY="-50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2ED9D71-F23A-4B51-BE05-20583CB7B174}" srcId="{2D519061-81AF-4DCD-919F-7344C24641E8}" destId="{EA35EA83-F0A3-4662-97B9-8D23F98BA2E5}" srcOrd="2" destOrd="0" parTransId="{792E2D80-F17B-4D59-A74A-D298DA2723C5}" sibTransId="{643E3B9F-828F-4FCC-92B7-6472245D2B9B}"/>
    <dgm:cxn modelId="{6A7FF440-7125-4833-8FB2-B731AF6ED0A8}" type="presOf" srcId="{72E894AF-3BAE-4D6E-9358-98517B3B6F34}" destId="{F5A951C1-8577-4442-8776-7017B0A9A979}" srcOrd="0" destOrd="0" presId="urn:microsoft.com/office/officeart/2005/8/layout/equation2"/>
    <dgm:cxn modelId="{1FB90051-1165-462E-9412-2332F77C4471}" type="presOf" srcId="{9F569B6D-D701-4D02-A115-80C28A751039}" destId="{A528409E-AC68-403E-9EBE-3F82BEEE9CB4}" srcOrd="0" destOrd="0" presId="urn:microsoft.com/office/officeart/2005/8/layout/equation2"/>
    <dgm:cxn modelId="{A19D8DE1-2452-44B9-A47B-57F292B30411}" type="presOf" srcId="{4714F7C0-8278-4AAC-8EAF-96B6E7C1F33D}" destId="{68BD3B5B-0AC6-4C57-BC0F-37904165FDC0}" srcOrd="1" destOrd="0" presId="urn:microsoft.com/office/officeart/2005/8/layout/equation2"/>
    <dgm:cxn modelId="{5B9EF356-CF9C-45B6-9B84-18EB6A9DDC38}" srcId="{2D519061-81AF-4DCD-919F-7344C24641E8}" destId="{E5721210-58B2-41BE-9931-D230BAD0D5AF}" srcOrd="0" destOrd="0" parTransId="{951B8677-57FC-4EF5-805C-9C9E646B1B65}" sibTransId="{9F569B6D-D701-4D02-A115-80C28A751039}"/>
    <dgm:cxn modelId="{6DDAB506-EB32-4715-85E2-B5FF14D7CC4B}" type="presOf" srcId="{EA35EA83-F0A3-4662-97B9-8D23F98BA2E5}" destId="{B371B1AE-9F59-4B7D-9C7D-A1A95D8148BE}" srcOrd="0" destOrd="0" presId="urn:microsoft.com/office/officeart/2005/8/layout/equation2"/>
    <dgm:cxn modelId="{DC910F27-41CD-4EB3-8D63-5CF7A73626EE}" type="presOf" srcId="{2D519061-81AF-4DCD-919F-7344C24641E8}" destId="{0BB5204E-CE69-4FC8-B8FA-D9616B0A624D}" srcOrd="0" destOrd="0" presId="urn:microsoft.com/office/officeart/2005/8/layout/equation2"/>
    <dgm:cxn modelId="{72BEB651-6F9A-492D-97C4-EA4AD0302952}" type="presOf" srcId="{4714F7C0-8278-4AAC-8EAF-96B6E7C1F33D}" destId="{E6072267-D2E7-405D-833C-F17499C84F80}" srcOrd="0" destOrd="0" presId="urn:microsoft.com/office/officeart/2005/8/layout/equation2"/>
    <dgm:cxn modelId="{0A117925-7F03-4C76-9751-F92FD5A8C243}" srcId="{2D519061-81AF-4DCD-919F-7344C24641E8}" destId="{72E894AF-3BAE-4D6E-9358-98517B3B6F34}" srcOrd="1" destOrd="0" parTransId="{EA5B1C55-3A23-43D2-9437-FF0DEEA1352F}" sibTransId="{4714F7C0-8278-4AAC-8EAF-96B6E7C1F33D}"/>
    <dgm:cxn modelId="{DB8F0FDC-D596-44FE-80C3-F4CB5C7A1DDA}" type="presOf" srcId="{E5721210-58B2-41BE-9931-D230BAD0D5AF}" destId="{EC6D5024-A6AF-4B66-8A27-4E5E74AE7E18}" srcOrd="0" destOrd="0" presId="urn:microsoft.com/office/officeart/2005/8/layout/equation2"/>
    <dgm:cxn modelId="{0CEBB817-DB8C-4D8D-894C-B4DD64D15099}" type="presParOf" srcId="{0BB5204E-CE69-4FC8-B8FA-D9616B0A624D}" destId="{9DC001AD-9472-476C-83AD-6697B4545100}" srcOrd="0" destOrd="0" presId="urn:microsoft.com/office/officeart/2005/8/layout/equation2"/>
    <dgm:cxn modelId="{E60384C6-7F16-4337-B7AF-402FCF2C5117}" type="presParOf" srcId="{9DC001AD-9472-476C-83AD-6697B4545100}" destId="{EC6D5024-A6AF-4B66-8A27-4E5E74AE7E18}" srcOrd="0" destOrd="0" presId="urn:microsoft.com/office/officeart/2005/8/layout/equation2"/>
    <dgm:cxn modelId="{018BD2F5-C7F4-45D9-9133-71D2B4E03ABF}" type="presParOf" srcId="{9DC001AD-9472-476C-83AD-6697B4545100}" destId="{CB1551D4-22AE-4096-9A56-83A002859286}" srcOrd="1" destOrd="0" presId="urn:microsoft.com/office/officeart/2005/8/layout/equation2"/>
    <dgm:cxn modelId="{307B7B0B-B0CC-4191-AB31-B7DCB0FC6B2A}" type="presParOf" srcId="{9DC001AD-9472-476C-83AD-6697B4545100}" destId="{A528409E-AC68-403E-9EBE-3F82BEEE9CB4}" srcOrd="2" destOrd="0" presId="urn:microsoft.com/office/officeart/2005/8/layout/equation2"/>
    <dgm:cxn modelId="{A5F7C557-03B5-49EE-BE26-16C7A03336E1}" type="presParOf" srcId="{9DC001AD-9472-476C-83AD-6697B4545100}" destId="{094ED1C5-33ED-44D8-835B-66D0306CA773}" srcOrd="3" destOrd="0" presId="urn:microsoft.com/office/officeart/2005/8/layout/equation2"/>
    <dgm:cxn modelId="{9D87CF76-D79A-4096-8FD8-2C83544454AD}" type="presParOf" srcId="{9DC001AD-9472-476C-83AD-6697B4545100}" destId="{F5A951C1-8577-4442-8776-7017B0A9A979}" srcOrd="4" destOrd="0" presId="urn:microsoft.com/office/officeart/2005/8/layout/equation2"/>
    <dgm:cxn modelId="{5ACA8308-71FA-47E8-9C2F-9F8CBDE96170}" type="presParOf" srcId="{0BB5204E-CE69-4FC8-B8FA-D9616B0A624D}" destId="{E6072267-D2E7-405D-833C-F17499C84F80}" srcOrd="1" destOrd="0" presId="urn:microsoft.com/office/officeart/2005/8/layout/equation2"/>
    <dgm:cxn modelId="{A085C498-4249-4BCB-870D-4795C8D8F466}" type="presParOf" srcId="{E6072267-D2E7-405D-833C-F17499C84F80}" destId="{68BD3B5B-0AC6-4C57-BC0F-37904165FDC0}" srcOrd="0" destOrd="0" presId="urn:microsoft.com/office/officeart/2005/8/layout/equation2"/>
    <dgm:cxn modelId="{7D4329D3-B588-4A1F-84BA-91D66E1B3E2F}" type="presParOf" srcId="{0BB5204E-CE69-4FC8-B8FA-D9616B0A624D}" destId="{B371B1AE-9F59-4B7D-9C7D-A1A95D8148BE}" srcOrd="2" destOrd="0" presId="urn:microsoft.com/office/officeart/2005/8/layout/equation2"/>
  </dgm:cxnLst>
  <dgm:bg>
    <a:noFill/>
  </dgm:bg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1" name="组合 0"/>
      <dsp:cNvGrpSpPr/>
    </dsp:nvGrpSpPr>
    <dsp:grpSpPr>
      <a:xfrm>
        <a:off x="0" y="0"/>
        <a:ext cx="8001056" cy="3000396"/>
        <a:chOff x="0" y="0"/>
        <a:chExt cx="8001056" cy="3000396"/>
      </a:xfrm>
    </dsp:grpSpPr>
    <dsp:sp>
      <dsp:nvSpPr>
        <dsp:cNvPr id="2" name="椭圆 1"/>
        <dsp:cNvSpPr/>
      </dsp:nvSpPr>
      <dsp:spPr bwMode="white">
        <a:xfrm>
          <a:off x="2031190" y="0"/>
          <a:ext cx="1094077" cy="109407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560" tIns="35560" rIns="35560" bIns="35560" anchor="ctr"/>
        <a:p>
          <a:pPr lvl="0"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 smtClean="0">
              <a:solidFill>
                <a:schemeClr val="tx1"/>
              </a:solidFill>
            </a:rPr>
            <a:t>社会、历史、地理</a:t>
          </a:r>
          <a:endParaRPr lang="en-US" altLang="zh-CN" sz="2800" b="1" dirty="0" smtClean="0">
            <a:solidFill>
              <a:schemeClr val="tx1"/>
            </a:solidFill>
          </a:endParaRPr>
        </a:p>
        <a:p>
          <a:pPr lvl="0"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 smtClean="0">
              <a:solidFill>
                <a:schemeClr val="tx1"/>
              </a:solidFill>
            </a:rPr>
            <a:t>和文化等影响</a:t>
          </a:r>
          <a:endParaRPr lang="zh-CN" altLang="en-US" sz="2800" b="1" dirty="0">
            <a:solidFill>
              <a:schemeClr val="tx1"/>
            </a:solidFill>
          </a:endParaRPr>
        </a:p>
      </dsp:txBody>
      <dsp:txXfrm>
        <a:off x="2031190" y="0"/>
        <a:ext cx="1094077" cy="1094077"/>
      </dsp:txXfrm>
    </dsp:sp>
    <dsp:sp>
      <dsp:nvSpPr>
        <dsp:cNvPr id="3" name="加号 2"/>
        <dsp:cNvSpPr/>
      </dsp:nvSpPr>
      <dsp:spPr bwMode="white">
        <a:xfrm>
          <a:off x="2260946" y="1182916"/>
          <a:ext cx="634564" cy="634564"/>
        </a:xfrm>
        <a:prstGeom prst="mathPlus">
          <a:avLst/>
        </a:prstGeom>
        <a:solidFill>
          <a:schemeClr val="tx2">
            <a:lumMod val="75000"/>
          </a:schemeClr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2pPr marL="57150" indent="-57150">
            <a:defRPr sz="700"/>
          </a:lvl2pPr>
          <a:lvl3pPr marL="114300" indent="-57150">
            <a:defRPr sz="700"/>
          </a:lvl3pPr>
          <a:lvl4pPr marL="171450" indent="-57150">
            <a:defRPr sz="700"/>
          </a:lvl4pPr>
          <a:lvl5pPr marL="228600" indent="-57150">
            <a:defRPr sz="700"/>
          </a:lvl5pPr>
          <a:lvl6pPr marL="285750" indent="-57150">
            <a:defRPr sz="700"/>
          </a:lvl6pPr>
          <a:lvl7pPr marL="342900" indent="-57150">
            <a:defRPr sz="700"/>
          </a:lvl7pPr>
          <a:lvl8pPr marL="400050" indent="-57150">
            <a:defRPr sz="700"/>
          </a:lvl8pPr>
          <a:lvl9pPr marL="457200" indent="-57150">
            <a:defRPr sz="700"/>
          </a:lvl9pPr>
        </a:lstStyle>
        <a:p>
          <a:pPr lvl="0"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260946" y="1182916"/>
        <a:ext cx="634564" cy="634564"/>
      </dsp:txXfrm>
    </dsp:sp>
    <dsp:sp>
      <dsp:nvSpPr>
        <dsp:cNvPr id="4" name="椭圆 3"/>
        <dsp:cNvSpPr/>
      </dsp:nvSpPr>
      <dsp:spPr bwMode="white">
        <a:xfrm>
          <a:off x="1889146" y="1906319"/>
          <a:ext cx="1094077" cy="109407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560" tIns="35560" rIns="35560" bIns="35560" anchor="ctr"/>
        <a:p>
          <a:pPr lvl="0"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 smtClean="0">
              <a:solidFill>
                <a:schemeClr val="tx1"/>
              </a:solidFill>
            </a:rPr>
            <a:t>语音、词汇和语法</a:t>
          </a:r>
          <a:endParaRPr lang="en-US" altLang="zh-CN" sz="2800" b="1" dirty="0" smtClean="0">
            <a:solidFill>
              <a:schemeClr val="tx1"/>
            </a:solidFill>
          </a:endParaRPr>
        </a:p>
        <a:p>
          <a:pPr lvl="0"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 smtClean="0">
              <a:solidFill>
                <a:schemeClr val="tx1"/>
              </a:solidFill>
            </a:rPr>
            <a:t>各要素发展不平衡</a:t>
          </a:r>
          <a:endParaRPr lang="zh-CN" altLang="en-US" sz="2800" b="1" dirty="0">
            <a:solidFill>
              <a:schemeClr val="tx1"/>
            </a:solidFill>
          </a:endParaRPr>
        </a:p>
      </dsp:txBody>
      <dsp:txXfrm>
        <a:off x="1889146" y="1906319"/>
        <a:ext cx="1094077" cy="1094077"/>
      </dsp:txXfrm>
    </dsp:sp>
    <dsp:sp>
      <dsp:nvSpPr>
        <dsp:cNvPr id="5" name="右箭头 4"/>
        <dsp:cNvSpPr/>
      </dsp:nvSpPr>
      <dsp:spPr bwMode="white">
        <a:xfrm rot="-112719">
          <a:off x="3538569" y="1249895"/>
          <a:ext cx="933196" cy="406997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-112719">
        <a:off x="3538569" y="1249895"/>
        <a:ext cx="933196" cy="406997"/>
      </dsp:txXfrm>
    </dsp:sp>
    <dsp:sp>
      <dsp:nvSpPr>
        <dsp:cNvPr id="6" name="椭圆 5"/>
        <dsp:cNvSpPr/>
      </dsp:nvSpPr>
      <dsp:spPr bwMode="white">
        <a:xfrm>
          <a:off x="4885067" y="294569"/>
          <a:ext cx="2188153" cy="2188153"/>
        </a:xfrm>
        <a:prstGeom prst="ellipse">
          <a:avLst/>
        </a:prstGeom>
        <a:solidFill>
          <a:schemeClr val="accent6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560" tIns="35560" rIns="35560" bIns="35560" anchor="ctr"/>
        <a:lstStyle>
          <a:lvl2pPr marL="228600" indent="-228600">
            <a:defRPr sz="2100"/>
          </a:lvl2pPr>
          <a:lvl3pPr marL="457200" indent="-228600">
            <a:defRPr sz="2100"/>
          </a:lvl3pPr>
          <a:lvl4pPr marL="685800" indent="-228600">
            <a:defRPr sz="2100"/>
          </a:lvl4pPr>
          <a:lvl5pPr marL="914400" indent="-228600">
            <a:defRPr sz="2100"/>
          </a:lvl5pPr>
          <a:lvl6pPr marL="1143000" indent="-228600">
            <a:defRPr sz="2100"/>
          </a:lvl6pPr>
          <a:lvl7pPr marL="1371600" indent="-228600">
            <a:defRPr sz="2100"/>
          </a:lvl7pPr>
          <a:lvl8pPr marL="1600200" indent="-228600">
            <a:defRPr sz="2100"/>
          </a:lvl8pPr>
          <a:lvl9pPr marL="1828800" indent="-228600">
            <a:defRPr sz="2100"/>
          </a:lvl9pPr>
        </a:lstStyle>
        <a:p>
          <a:pPr lvl="0"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统一的语言出现地域变体</a:t>
          </a:r>
          <a:endParaRPr lang="zh-CN" altLang="en-US" b="1" dirty="0"/>
        </a:p>
      </dsp:txBody>
      <dsp:txXfrm>
        <a:off x="4885067" y="294569"/>
        <a:ext cx="2188153" cy="218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DA7D4-B8B6-46E8-8E34-325F12C61D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797F9-E0FE-43C7-B5E2-66BE9E4A56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4AFA-5D78-44D4-904B-137FDF72ED2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1C3E-7798-42BE-9B54-34F1A8AD8C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EBEE-A19D-4EAC-BE98-CF52C2D6169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8938F-1253-4D82-8533-8B375B0EEB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E283-0F5C-4A3D-B686-82EE7790DF8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705E-1C61-4E28-BB79-687FA001B1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9E4F-E5D3-4377-9CC4-1CA326F2F1E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51E3F-5964-4976-A54E-28AECBD357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C7DD-C4E4-4546-AAE0-3A220CE312D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D589-558E-427D-BDA9-CAA7D024E6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0AB0-175D-4F3F-A11B-65B740BD6F9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59CA-8443-40A3-91F8-1E441DB2F4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09DD-137D-4E14-B322-FD9B242CA8C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B40B-B3FE-4A23-80DC-33A4851AB7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96829-01C8-47A6-9C9D-934CAC22744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3C08-76BC-456C-8F54-52444F46E9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BD3F-3101-4FF5-8E3F-8A1B50AA431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0256-0217-4DCA-AE72-BDE7682C51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37554-1D4B-4A48-828F-522D4AC0506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B9CC-2BD3-46F7-88C9-6E11AD3243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1961-30C1-4FF7-A8A0-0218913F2BC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88E6-B8BD-432E-AB01-41F7EDCF3A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75A0E5-2D2A-44DB-84FC-4A838C0BA53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0807E8C-CAC7-406E-942E-D58AFC6F850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1538286"/>
          </a:xfrm>
        </p:spPr>
        <p:txBody>
          <a:bodyPr/>
          <a:lstStyle/>
          <a:p>
            <a:r>
              <a:rPr lang="zh-CN" altLang="en-US" sz="8000" dirty="0">
                <a:latin typeface="华文琥珀" pitchFamily="2" charset="-122"/>
                <a:ea typeface="华文琥珀" pitchFamily="2" charset="-122"/>
              </a:rPr>
              <a:t>现 代 汉 语</a:t>
            </a:r>
            <a:endParaRPr lang="zh-CN" altLang="en-US" sz="8000" dirty="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/>
          <a:p>
            <a:pPr algn="l"/>
            <a:r>
              <a:rPr lang="zh-CN" altLang="en-US" sz="2400" dirty="0" smtClean="0"/>
              <a:t>主     编：黄伯荣  李    炜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6923"/>
            <a:ext cx="8229600" cy="1143000"/>
          </a:xfrm>
        </p:spPr>
        <p:txBody>
          <a:bodyPr/>
          <a:lstStyle/>
          <a:p>
            <a:pPr algn="ctr"/>
            <a:r>
              <a:rPr lang="zh-CN" altLang="en-US" b="1" dirty="0" smtClean="0"/>
              <a:t>三、</a:t>
            </a:r>
            <a:r>
              <a:rPr lang="zh-CN" altLang="en-US" b="1" dirty="0"/>
              <a:t>现代汉民族的共同语</a:t>
            </a:r>
            <a:endParaRPr lang="zh-CN" alt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89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 dirty="0" smtClean="0"/>
              <a:t>1. </a:t>
            </a:r>
            <a:r>
              <a:rPr lang="zh-CN" altLang="en-US" sz="2400" b="1" dirty="0" smtClean="0"/>
              <a:t>普通话</a:t>
            </a:r>
            <a:r>
              <a:rPr lang="zh-CN" altLang="en-US" sz="2400" b="1" dirty="0"/>
              <a:t>的定义</a:t>
            </a:r>
            <a:endParaRPr lang="zh-CN" altLang="en-US" sz="2400" b="1" dirty="0"/>
          </a:p>
          <a:p>
            <a:pPr>
              <a:buFontTx/>
              <a:buNone/>
            </a:pPr>
            <a:endParaRPr lang="zh-CN" altLang="en-US" sz="2400" b="1" dirty="0"/>
          </a:p>
          <a:p>
            <a:r>
              <a:rPr lang="zh-CN" altLang="en-US" sz="2400" dirty="0"/>
              <a:t>以北京语音为</a:t>
            </a:r>
            <a:r>
              <a:rPr lang="zh-CN" altLang="en-US" sz="2400" dirty="0" smtClean="0"/>
              <a:t>标准音（语音定义）</a:t>
            </a:r>
            <a:endParaRPr lang="zh-CN" altLang="en-US" sz="2400" dirty="0" smtClean="0"/>
          </a:p>
          <a:p>
            <a:r>
              <a:rPr lang="zh-CN" altLang="en-US" sz="2400" dirty="0"/>
              <a:t>以北方话为基础</a:t>
            </a:r>
            <a:r>
              <a:rPr lang="zh-CN" altLang="en-US" sz="2400" dirty="0" smtClean="0"/>
              <a:t>方言（词汇定义）</a:t>
            </a:r>
            <a:endParaRPr lang="zh-CN" altLang="en-US" sz="2400" dirty="0" smtClean="0"/>
          </a:p>
          <a:p>
            <a:r>
              <a:rPr lang="zh-CN" altLang="en-US" sz="2400" dirty="0"/>
              <a:t>以典范的现代白话文著作为语法</a:t>
            </a:r>
            <a:r>
              <a:rPr lang="zh-CN" altLang="en-US" sz="2400" dirty="0" smtClean="0"/>
              <a:t>规范（语法定义）</a:t>
            </a: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b="1" dirty="0" smtClean="0"/>
              <a:t>2. </a:t>
            </a:r>
            <a:r>
              <a:rPr lang="zh-CN" altLang="en-US" b="1" dirty="0" smtClean="0"/>
              <a:t>普通话的性质</a:t>
            </a:r>
            <a:endParaRPr lang="zh-CN" altLang="en-US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zh-CN" altLang="en-US" sz="2400" dirty="0"/>
          </a:p>
          <a:p>
            <a:r>
              <a:rPr lang="zh-CN" altLang="en-US" sz="2400" dirty="0"/>
              <a:t>普通话是现代汉民族的</a:t>
            </a:r>
            <a:r>
              <a:rPr lang="zh-CN" altLang="en-US" sz="2400" b="1" dirty="0"/>
              <a:t>共同语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普通话</a:t>
            </a:r>
            <a:r>
              <a:rPr lang="zh-CN" altLang="en-US" sz="2400" dirty="0"/>
              <a:t>是国家规定的中华人民共和国</a:t>
            </a:r>
            <a:r>
              <a:rPr lang="zh-CN" altLang="en-US" sz="2400" b="1" dirty="0"/>
              <a:t>通用语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普通话也是全国通用的</a:t>
            </a:r>
            <a:r>
              <a:rPr lang="zh-CN" altLang="en-US" sz="2400" b="1" dirty="0" smtClean="0"/>
              <a:t>标准语</a:t>
            </a:r>
            <a:r>
              <a:rPr lang="zh-CN" altLang="en-US" sz="2400" dirty="0" smtClean="0"/>
              <a:t>。</a:t>
            </a: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b="1" dirty="0" smtClean="0"/>
              <a:t>3. </a:t>
            </a:r>
            <a:r>
              <a:rPr lang="zh-CN" altLang="en-US" b="1" dirty="0" smtClean="0"/>
              <a:t>共同语的形成</a:t>
            </a:r>
            <a:endParaRPr lang="zh-CN" alt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400" b="1" dirty="0" smtClean="0"/>
              <a:t>基础</a:t>
            </a:r>
            <a:r>
              <a:rPr lang="zh-CN" altLang="en-US" sz="2400" b="1" dirty="0"/>
              <a:t>方言</a:t>
            </a:r>
            <a:r>
              <a:rPr lang="zh-CN" altLang="en-US" sz="2400" dirty="0"/>
              <a:t>是作为民族共同语基础的方言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普通话</a:t>
            </a:r>
            <a:r>
              <a:rPr lang="zh-CN" altLang="en-US" sz="2400" dirty="0"/>
              <a:t>以北方方言、北京话为基础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zh-CN" altLang="en-US" sz="2400" dirty="0"/>
          </a:p>
          <a:p>
            <a:pPr>
              <a:buNone/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）文化因素</a:t>
            </a:r>
            <a:endParaRPr lang="en-US" altLang="zh-CN" sz="2400" dirty="0" smtClean="0"/>
          </a:p>
          <a:p>
            <a:r>
              <a:rPr lang="zh-CN" altLang="en-US" sz="2400" dirty="0" smtClean="0"/>
              <a:t>唐宋以来用白话写作的各种文学作品很多，它们主要是用北方方言写成，流传很广，加速了北方方言的推广，并成为现代汉民族共同语书面语的主要来源。</a:t>
            </a: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b="1" dirty="0" smtClean="0"/>
              <a:t>3. </a:t>
            </a:r>
            <a:r>
              <a:rPr lang="zh-CN" altLang="en-US" b="1" dirty="0" smtClean="0"/>
              <a:t>共同语的形成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）政治中心</a:t>
            </a:r>
            <a:endParaRPr lang="zh-CN" altLang="en-US" sz="2400" dirty="0" smtClean="0"/>
          </a:p>
          <a:p>
            <a:r>
              <a:rPr lang="zh-CN" altLang="en-US" sz="2400" dirty="0" smtClean="0"/>
              <a:t>金、元以来，北京成为我国政治、经济和文化的中心，北京话的地位日益重要。</a:t>
            </a:r>
            <a:endParaRPr lang="en-US" altLang="zh-CN" sz="2400" dirty="0" smtClean="0"/>
          </a:p>
          <a:p>
            <a:r>
              <a:rPr lang="zh-CN" altLang="en-US" sz="2400" dirty="0" smtClean="0"/>
              <a:t>明清时期的北京话是影响最大的汉语官话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它作为官府的通用语言传播到了全国各地；与此同时，白话文学作品更多地受到了北京话的影响。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b="1" dirty="0" smtClean="0"/>
              <a:t>3. </a:t>
            </a:r>
            <a:r>
              <a:rPr lang="zh-CN" altLang="en-US" b="1" dirty="0" smtClean="0"/>
              <a:t>共同语的形成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）文言合一</a:t>
            </a:r>
            <a:endParaRPr lang="en-US" altLang="zh-CN" sz="2400" dirty="0" smtClean="0"/>
          </a:p>
          <a:p>
            <a:r>
              <a:rPr lang="en-US" altLang="zh-CN" sz="2400" dirty="0" smtClean="0"/>
              <a:t>20</a:t>
            </a:r>
            <a:r>
              <a:rPr lang="zh-CN" altLang="en-US" sz="2400" dirty="0" smtClean="0"/>
              <a:t>世纪初，“白话文运动”动摇了文言文的统治地位，为白话文最后在书面上取代文言文创造了条件。</a:t>
            </a:r>
            <a:endParaRPr lang="en-US" altLang="zh-CN" sz="2400" dirty="0" smtClean="0"/>
          </a:p>
          <a:p>
            <a:r>
              <a:rPr lang="zh-CN" altLang="en-US" sz="2400" dirty="0" smtClean="0"/>
              <a:t>“国语运动”在口语方面增强了北京话的代表性，促使北京语音成为全民族共同语的标准音。</a:t>
            </a:r>
            <a:endParaRPr lang="en-US" altLang="zh-CN" sz="2400" dirty="0" smtClean="0"/>
          </a:p>
          <a:p>
            <a:r>
              <a:rPr lang="zh-CN" altLang="en-US" sz="2400" dirty="0" smtClean="0"/>
              <a:t>两个运动促使书面语和口语接近起来，直接促成了书面语和口语基本统一的现代汉民族共同语的形成。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b="1" dirty="0" smtClean="0"/>
              <a:t>3. </a:t>
            </a:r>
            <a:r>
              <a:rPr lang="zh-CN" altLang="en-US" b="1" dirty="0" smtClean="0"/>
              <a:t>共同语的形成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雅言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春秋时期</a:t>
            </a:r>
            <a:endParaRPr lang="en-US" altLang="zh-CN" sz="2400" dirty="0" smtClean="0"/>
          </a:p>
          <a:p>
            <a:r>
              <a:rPr lang="zh-CN" altLang="en-US" sz="2400" dirty="0" smtClean="0"/>
              <a:t>通语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汉</a:t>
            </a:r>
            <a:endParaRPr lang="en-US" altLang="zh-CN" sz="2400" dirty="0" smtClean="0"/>
          </a:p>
          <a:p>
            <a:r>
              <a:rPr lang="zh-CN" altLang="en-US" sz="2400" dirty="0" smtClean="0"/>
              <a:t>官话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明清</a:t>
            </a:r>
            <a:endParaRPr lang="en-US" altLang="zh-CN" sz="2400" dirty="0" smtClean="0"/>
          </a:p>
          <a:p>
            <a:r>
              <a:rPr lang="zh-CN" altLang="en-US" sz="2400" dirty="0" smtClean="0"/>
              <a:t>国语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民国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普通话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新中国成立后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8678"/>
            <a:ext cx="8229600" cy="1143000"/>
          </a:xfrm>
        </p:spPr>
        <p:txBody>
          <a:bodyPr/>
          <a:lstStyle/>
          <a:p>
            <a:pPr algn="ctr"/>
            <a:r>
              <a:rPr lang="zh-CN" altLang="en-US" b="1" dirty="0" smtClean="0"/>
              <a:t>四、</a:t>
            </a:r>
            <a:r>
              <a:rPr lang="zh-CN" altLang="en-US" b="1" dirty="0"/>
              <a:t>现代汉语方言</a:t>
            </a:r>
            <a:endParaRPr lang="zh-CN" alt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722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2400" b="1" dirty="0" smtClean="0"/>
              <a:t>1. </a:t>
            </a:r>
            <a:r>
              <a:rPr lang="zh-CN" altLang="en-US" sz="2400" b="1" dirty="0" smtClean="0"/>
              <a:t>方言</a:t>
            </a:r>
            <a:r>
              <a:rPr lang="zh-CN" altLang="en-US" sz="2400" b="1" dirty="0"/>
              <a:t>的定义</a:t>
            </a:r>
            <a:endParaRPr lang="zh-CN" altLang="en-US" sz="2400" b="1" dirty="0"/>
          </a:p>
          <a:p>
            <a:r>
              <a:rPr lang="zh-CN" altLang="en-US" sz="2400" b="1" dirty="0" smtClean="0"/>
              <a:t>方言</a:t>
            </a:r>
            <a:r>
              <a:rPr lang="zh-CN" altLang="en-US" sz="2400" dirty="0" smtClean="0"/>
              <a:t>是通行于一定地域的话，是民族语言的地域变体。</a:t>
            </a:r>
            <a:endParaRPr lang="en-US" altLang="zh-CN" sz="2400" dirty="0" smtClean="0"/>
          </a:p>
        </p:txBody>
      </p:sp>
      <p:graphicFrame>
        <p:nvGraphicFramePr>
          <p:cNvPr id="5" name="图示 4"/>
          <p:cNvGraphicFramePr/>
          <p:nvPr/>
        </p:nvGraphicFramePr>
        <p:xfrm>
          <a:off x="284769" y="3644899"/>
          <a:ext cx="8001056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b="1" dirty="0" smtClean="0"/>
              <a:t>1. </a:t>
            </a:r>
            <a:r>
              <a:rPr lang="zh-CN" altLang="en-US" b="1" dirty="0" smtClean="0"/>
              <a:t>方言的定义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形成共同语是语言统一的表现，形成不同的方言则是语言分化的表现。</a:t>
            </a:r>
            <a:endParaRPr lang="en-US" altLang="zh-CN" sz="2400" dirty="0" smtClean="0"/>
          </a:p>
          <a:p>
            <a:r>
              <a:rPr lang="zh-CN" altLang="en-US" sz="2400" dirty="0" smtClean="0"/>
              <a:t>一般说来，历史长、使用人口多、通行范围广的语言往往会出现较多的方言。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汉语方言众多。</a:t>
            </a:r>
            <a:endParaRPr lang="en-US" altLang="zh-CN" sz="2400" dirty="0" smtClean="0"/>
          </a:p>
          <a:p>
            <a:r>
              <a:rPr lang="zh-CN" altLang="en-US" sz="2400" b="1" dirty="0" smtClean="0"/>
              <a:t>汉语方言</a:t>
            </a:r>
            <a:r>
              <a:rPr lang="zh-CN" altLang="en-US" sz="2400" dirty="0" smtClean="0"/>
              <a:t>是汉语的地域变体，俗称</a:t>
            </a:r>
            <a:r>
              <a:rPr lang="zh-CN" altLang="en-US" sz="2400" b="1" dirty="0" smtClean="0"/>
              <a:t>地方话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b="1" dirty="0" smtClean="0"/>
              <a:t>1. </a:t>
            </a:r>
            <a:r>
              <a:rPr lang="zh-CN" altLang="en-US" b="1" dirty="0" smtClean="0"/>
              <a:t>方言的定义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方言本身具有完整的语音、词汇、语法等结构系统，能够满足本地区社会交际的需要。</a:t>
            </a:r>
            <a:endParaRPr lang="en-US" altLang="zh-CN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方言的差异表现在语音、词汇、语法等各方面。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语音的差异最为明显；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词汇的差异较语音次之；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语法的差异相对而言不易被察觉。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b="1" dirty="0" smtClean="0"/>
              <a:t>2. </a:t>
            </a:r>
            <a:r>
              <a:rPr lang="zh-CN" altLang="en-US" b="1" dirty="0" smtClean="0"/>
              <a:t>汉语方言的分区</a:t>
            </a:r>
            <a:endParaRPr lang="zh-CN" alt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400" dirty="0" smtClean="0"/>
              <a:t>为了便于说明汉语方言情况，根据其主要特征，概括地为方言分区。</a:t>
            </a:r>
            <a:endParaRPr lang="zh-CN" altLang="en-US" sz="2400" dirty="0" smtClean="0"/>
          </a:p>
          <a:p>
            <a:endParaRPr lang="zh-CN" altLang="en-US" sz="2400" dirty="0"/>
          </a:p>
          <a:p>
            <a:r>
              <a:rPr lang="zh-CN" altLang="en-US" sz="2400" dirty="0" smtClean="0"/>
              <a:t> </a:t>
            </a:r>
            <a:r>
              <a:rPr lang="zh-CN" altLang="en-US" sz="2400" dirty="0"/>
              <a:t>方言区</a:t>
            </a:r>
            <a:endParaRPr lang="zh-CN" altLang="en-US" sz="2400" dirty="0"/>
          </a:p>
          <a:p>
            <a:r>
              <a:rPr lang="zh-CN" altLang="en-US" sz="2400" dirty="0" smtClean="0"/>
              <a:t> </a:t>
            </a:r>
            <a:r>
              <a:rPr lang="zh-CN" altLang="en-US" sz="2400" dirty="0"/>
              <a:t>方言片（次方言区）</a:t>
            </a:r>
            <a:endParaRPr lang="zh-CN" altLang="en-US" sz="2400" dirty="0"/>
          </a:p>
          <a:p>
            <a:r>
              <a:rPr lang="zh-CN" altLang="en-US" sz="2400" dirty="0" smtClean="0"/>
              <a:t> </a:t>
            </a:r>
            <a:r>
              <a:rPr lang="zh-CN" altLang="en-US" sz="2400" dirty="0"/>
              <a:t>方言小片</a:t>
            </a:r>
            <a:endParaRPr lang="zh-CN" altLang="en-US" sz="2400" dirty="0"/>
          </a:p>
          <a:p>
            <a:r>
              <a:rPr lang="zh-CN" altLang="en-US" sz="2400" dirty="0" smtClean="0"/>
              <a:t> </a:t>
            </a:r>
            <a:r>
              <a:rPr lang="zh-CN" altLang="en-US" sz="2400" dirty="0"/>
              <a:t>方言点</a:t>
            </a:r>
            <a:endParaRPr lang="zh-CN" altLang="en-US" sz="2400" dirty="0"/>
          </a:p>
          <a:p>
            <a:pPr>
              <a:buFontTx/>
              <a:buNone/>
            </a:pPr>
            <a:endParaRPr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44775"/>
            <a:ext cx="7772400" cy="1143000"/>
          </a:xfrm>
        </p:spPr>
        <p:txBody>
          <a:bodyPr/>
          <a:lstStyle/>
          <a:p>
            <a:r>
              <a:rPr lang="zh-CN" altLang="en-US" sz="3600" b="1" dirty="0" smtClean="0">
                <a:solidFill>
                  <a:schemeClr val="tx1"/>
                </a:solidFill>
              </a:rPr>
              <a:t>第一节  现代汉语概说</a:t>
            </a:r>
            <a:endParaRPr lang="zh-CN" alt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0780" y="1790047"/>
            <a:ext cx="6400800" cy="1209668"/>
          </a:xfrm>
        </p:spPr>
        <p:txBody>
          <a:bodyPr/>
          <a:lstStyle/>
          <a:p>
            <a:pPr algn="ctr"/>
            <a:r>
              <a:rPr lang="zh-CN" altLang="en-US" sz="4800" b="1" dirty="0" smtClean="0">
                <a:solidFill>
                  <a:schemeClr val="bg1">
                    <a:lumMod val="50000"/>
                  </a:schemeClr>
                </a:solidFill>
              </a:rPr>
              <a:t>第一章    绪论</a:t>
            </a:r>
            <a:endParaRPr lang="zh-CN" altLang="en-US" sz="4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b="1" dirty="0" smtClean="0"/>
              <a:t>2. </a:t>
            </a:r>
            <a:r>
              <a:rPr lang="zh-CN" altLang="en-US" b="1" dirty="0" smtClean="0"/>
              <a:t>汉语方言的分区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1612"/>
            <a:ext cx="7772400" cy="47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dirty="0" smtClean="0"/>
              <a:t>汉语</a:t>
            </a:r>
            <a:r>
              <a:rPr lang="zh-CN" altLang="en-US" sz="2400" dirty="0"/>
              <a:t>七大方言</a:t>
            </a:r>
            <a:r>
              <a:rPr lang="zh-CN" altLang="en-US" sz="2400" dirty="0" smtClean="0"/>
              <a:t>区</a:t>
            </a:r>
            <a:endParaRPr lang="zh-CN" alt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）北方方言</a:t>
            </a:r>
            <a:endParaRPr lang="zh-CN" alt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）吴方言</a:t>
            </a:r>
            <a:endParaRPr lang="zh-CN" alt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）湘方言</a:t>
            </a:r>
            <a:endParaRPr lang="zh-CN" alt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4</a:t>
            </a:r>
            <a:r>
              <a:rPr lang="zh-CN" altLang="en-US" sz="2400" dirty="0"/>
              <a:t>）赣方言</a:t>
            </a:r>
            <a:endParaRPr lang="zh-CN" alt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5</a:t>
            </a:r>
            <a:r>
              <a:rPr lang="zh-CN" altLang="en-US" sz="2400" dirty="0"/>
              <a:t>）客家方言</a:t>
            </a:r>
            <a:endParaRPr lang="zh-CN" alt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6</a:t>
            </a:r>
            <a:r>
              <a:rPr lang="zh-CN" altLang="en-US" sz="2400" dirty="0"/>
              <a:t>）粤方言</a:t>
            </a:r>
            <a:endParaRPr lang="zh-CN" alt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7</a:t>
            </a:r>
            <a:r>
              <a:rPr lang="zh-CN" altLang="en-US" sz="2400" dirty="0"/>
              <a:t>）闽方言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yjy\My Documents\My Pictures\12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6829" y="285729"/>
            <a:ext cx="8418575" cy="64183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b="1" dirty="0" smtClean="0"/>
              <a:t>（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）北方方言</a:t>
            </a:r>
            <a:endParaRPr lang="zh-CN" altLang="en-US" b="1" dirty="0"/>
          </a:p>
        </p:txBody>
      </p:sp>
      <p:pic>
        <p:nvPicPr>
          <p:cNvPr id="1026" name="Picture 2" descr="C:\Documents and Settings\yjy\My Documents\My Pictures\13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22534" y="1352019"/>
            <a:ext cx="6858048" cy="51265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1818" y="1285860"/>
            <a:ext cx="1292662" cy="50720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600" dirty="0" smtClean="0"/>
              <a:t> 广大的绿色区域都是北方方言区。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b="1" dirty="0" smtClean="0"/>
              <a:t>（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）北方方言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北方方言以北京话为代表。</a:t>
            </a:r>
            <a:endParaRPr lang="en-US" altLang="zh-CN" sz="2400" dirty="0" smtClean="0"/>
          </a:p>
          <a:p>
            <a:r>
              <a:rPr lang="zh-CN" altLang="en-US" sz="2400" dirty="0" smtClean="0"/>
              <a:t>分布地域最广，使用人口约占汉族总人口的</a:t>
            </a:r>
            <a:r>
              <a:rPr lang="en-US" altLang="zh-CN" sz="2400" dirty="0" smtClean="0"/>
              <a:t>71.4%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内部一致性较强。</a:t>
            </a:r>
            <a:endParaRPr lang="en-US" altLang="zh-CN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北方方言是现代汉民族共同语的基础方言。</a:t>
            </a:r>
            <a:endParaRPr lang="en-US" altLang="zh-CN" sz="2400" dirty="0" smtClean="0"/>
          </a:p>
          <a:p>
            <a:r>
              <a:rPr lang="zh-CN" altLang="en-US" sz="2400" dirty="0" smtClean="0"/>
              <a:t>可分出四个次方言区。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 smtClean="0"/>
              <a:t>✎ 华北、东北方言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zh-CN" altLang="en-US" dirty="0" smtClean="0"/>
              <a:t>分布在京、津两市，河北、河南、山东。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辽宁、吉林、黑龙江和内蒙古东部地区。</a:t>
            </a:r>
            <a:endParaRPr lang="zh-CN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596" y="1714488"/>
            <a:ext cx="3133725" cy="3438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2505075" cy="45243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 smtClean="0"/>
              <a:t>✎  西北方言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zh-CN" altLang="en-US" dirty="0" smtClean="0"/>
              <a:t>分布在山西、陕西、甘肃等省和青海、宁夏、内蒙古的西部地区。</a:t>
            </a:r>
            <a:endParaRPr lang="en-US" altLang="zh-CN" dirty="0" smtClean="0"/>
          </a:p>
          <a:p>
            <a:r>
              <a:rPr lang="zh-CN" altLang="en-US" dirty="0" smtClean="0"/>
              <a:t>新疆汉族使用的语言也属西北方言。</a:t>
            </a:r>
            <a:endParaRPr lang="zh-CN" alt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2071678"/>
            <a:ext cx="5736613" cy="42148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 smtClean="0"/>
              <a:t>✎ 西南方言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zh-CN" altLang="en-US" dirty="0" smtClean="0"/>
              <a:t>分布在四川、云南、贵州等省及湖北大部分、广西西北部、湖南西北角等。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596" y="1643050"/>
            <a:ext cx="5500726" cy="47071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 smtClean="0"/>
              <a:t>✎ 江淮方言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zh-CN" altLang="en-US" dirty="0" smtClean="0"/>
              <a:t>分布在安徽省的东南部长江以北地区、江苏长江以北地区（徐州、蚌埠一带除外）、镇江和镇江以西九江以东的长江南岸沿江一带。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2910" y="2143116"/>
            <a:ext cx="4726146" cy="34290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 smtClean="0"/>
              <a:t>❀ 东南地区的方言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00034" y="1600200"/>
            <a:ext cx="2543164" cy="4525963"/>
          </a:xfrm>
        </p:spPr>
        <p:txBody>
          <a:bodyPr/>
          <a:lstStyle/>
          <a:p>
            <a:r>
              <a:rPr lang="zh-CN" altLang="en-US" sz="2400" dirty="0" smtClean="0"/>
              <a:t>中国东南部较小的区域内分布着众多的方言。</a:t>
            </a:r>
            <a:endParaRPr lang="zh-CN" altLang="en-US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43696" y="1857364"/>
            <a:ext cx="4114584" cy="435771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888" y="1830888"/>
            <a:ext cx="1500198" cy="22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2721" y="4045465"/>
            <a:ext cx="1477191" cy="86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808624"/>
            <a:ext cx="1486377" cy="47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b="1" dirty="0" smtClean="0"/>
              <a:t>（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）吴方言</a:t>
            </a:r>
            <a:endParaRPr lang="zh-CN" altLang="en-US" b="1" dirty="0"/>
          </a:p>
        </p:txBody>
      </p:sp>
      <p:sp>
        <p:nvSpPr>
          <p:cNvPr id="3" name="竖排文字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吴方言以苏州话、上海话为代表。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分布在上海市、江苏省长江以南的小部分地区，以及浙江大部分地区。</a:t>
            </a:r>
            <a:endParaRPr lang="en-US" altLang="zh-CN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57752" y="1500174"/>
            <a:ext cx="3819200" cy="47149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48678"/>
            <a:ext cx="8229600" cy="1143000"/>
          </a:xfrm>
        </p:spPr>
        <p:txBody>
          <a:bodyPr/>
          <a:lstStyle/>
          <a:p>
            <a:pPr algn="ctr"/>
            <a:r>
              <a:rPr lang="zh-CN" altLang="en-US" b="1" dirty="0" smtClean="0"/>
              <a:t>一、语言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58975"/>
            <a:ext cx="8229600" cy="4526280"/>
          </a:xfrm>
        </p:spPr>
        <p:txBody>
          <a:bodyPr/>
          <a:lstStyle/>
          <a:p>
            <a:pPr>
              <a:buNone/>
            </a:pPr>
            <a:r>
              <a:rPr lang="en-US" altLang="zh-CN" sz="2400" b="1" dirty="0" smtClean="0"/>
              <a:t>1. </a:t>
            </a:r>
            <a:r>
              <a:rPr lang="zh-CN" altLang="en-US" sz="2400" b="1" dirty="0" smtClean="0"/>
              <a:t>什么是语言？</a:t>
            </a:r>
            <a:endParaRPr lang="zh-CN" altLang="en-US" sz="2400" b="1" dirty="0" smtClean="0"/>
          </a:p>
          <a:p>
            <a:r>
              <a:rPr lang="zh-CN" altLang="en-US" sz="2400" dirty="0" smtClean="0"/>
              <a:t>语言是人类社会的产物，它随着社会的产生而产生，随着社会的发展而发展。</a:t>
            </a:r>
            <a:endParaRPr lang="zh-CN" altLang="en-US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语言是人类最重要的交际工具。</a:t>
            </a:r>
            <a:endParaRPr lang="zh-CN" altLang="en-US" sz="2400" dirty="0" smtClean="0"/>
          </a:p>
          <a:p>
            <a:r>
              <a:rPr lang="zh-CN" altLang="en-US" sz="2400" dirty="0" smtClean="0"/>
              <a:t>语言是人类认知世界的重要工具，是文化的载体。</a:t>
            </a:r>
            <a:endParaRPr lang="zh-CN" altLang="en-US" sz="24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b="1" dirty="0" smtClean="0"/>
              <a:t>（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）湘方言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湘方言以长沙话为代表。</a:t>
            </a:r>
            <a:endParaRPr lang="en-US" altLang="zh-CN" sz="2400" dirty="0" smtClean="0"/>
          </a:p>
          <a:p>
            <a:r>
              <a:rPr lang="zh-CN" altLang="en-US" sz="2400" dirty="0" smtClean="0"/>
              <a:t>分布在湖南省大部分地区（西北角除外）。</a:t>
            </a:r>
            <a:endParaRPr lang="en-US" altLang="zh-CN" sz="2400" dirty="0" smtClean="0"/>
          </a:p>
          <a:p>
            <a:r>
              <a:rPr lang="zh-CN" altLang="en-US" sz="2400" dirty="0" smtClean="0"/>
              <a:t> 湘方言内部存在新湘语和老湘语的差别。</a:t>
            </a:r>
            <a:endParaRPr lang="en-US" altLang="zh-CN" sz="2400" dirty="0" smtClean="0"/>
          </a:p>
          <a:p>
            <a:r>
              <a:rPr lang="zh-CN" altLang="en-US" sz="2400" dirty="0" smtClean="0"/>
              <a:t>新湘语受北方方言的影响较大。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43504" y="1714488"/>
            <a:ext cx="3483530" cy="411083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b="1" dirty="0" smtClean="0"/>
              <a:t>（</a:t>
            </a:r>
            <a:r>
              <a:rPr lang="en-US" altLang="zh-CN" b="1" dirty="0" smtClean="0"/>
              <a:t>4</a:t>
            </a:r>
            <a:r>
              <a:rPr lang="zh-CN" altLang="en-US" b="1" dirty="0" smtClean="0"/>
              <a:t>）赣方言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65275"/>
            <a:ext cx="3829050" cy="4561205"/>
          </a:xfrm>
        </p:spPr>
        <p:txBody>
          <a:bodyPr/>
          <a:lstStyle/>
          <a:p>
            <a:r>
              <a:rPr lang="zh-CN" altLang="en-US" sz="2400" dirty="0" smtClean="0"/>
              <a:t>赣方言以南昌话为代表。</a:t>
            </a:r>
            <a:endParaRPr lang="zh-CN" altLang="en-US" sz="2400" dirty="0" smtClean="0"/>
          </a:p>
          <a:p>
            <a:r>
              <a:rPr lang="zh-CN" altLang="en-US" sz="2400" dirty="0" smtClean="0"/>
              <a:t>分布在江西省大部分地区（东北沿长江地区和南部除外）。</a:t>
            </a:r>
            <a:endParaRPr lang="zh-CN" alt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29124" y="1571612"/>
            <a:ext cx="4225749" cy="45005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b="1" dirty="0" smtClean="0"/>
              <a:t>（</a:t>
            </a:r>
            <a:r>
              <a:rPr lang="en-US" altLang="zh-CN" b="1" dirty="0" smtClean="0"/>
              <a:t>5</a:t>
            </a:r>
            <a:r>
              <a:rPr lang="zh-CN" altLang="en-US" b="1" dirty="0" smtClean="0"/>
              <a:t>）客家方言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/>
          <a:lstStyle/>
          <a:p>
            <a:r>
              <a:rPr lang="zh-CN" altLang="en-US" sz="2400" dirty="0" smtClean="0"/>
              <a:t>客家方言以广东梅县话为代表。</a:t>
            </a:r>
            <a:endParaRPr lang="en-US" altLang="zh-CN" sz="2400" dirty="0" smtClean="0"/>
          </a:p>
          <a:p>
            <a:r>
              <a:rPr lang="zh-CN" altLang="en-US" sz="2400" dirty="0" smtClean="0"/>
              <a:t>分布在广东、福建、台湾、江西、广西、湖南、四川等地，其中以广东东部和北部、福建西部、江西南部和广西东南部为主。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57752" y="1714488"/>
            <a:ext cx="3930137" cy="40005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b="1" dirty="0" smtClean="0"/>
              <a:t>（</a:t>
            </a:r>
            <a:r>
              <a:rPr lang="en-US" altLang="zh-CN" b="1" dirty="0" smtClean="0"/>
              <a:t>5</a:t>
            </a:r>
            <a:r>
              <a:rPr lang="zh-CN" altLang="en-US" b="1" dirty="0" smtClean="0"/>
              <a:t>）客家方言</a:t>
            </a:r>
            <a:endParaRPr lang="zh-CN" altLang="en-US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829196"/>
          </a:xfrm>
        </p:spPr>
        <p:txBody>
          <a:bodyPr/>
          <a:lstStyle/>
          <a:p>
            <a:r>
              <a:rPr lang="zh-CN" altLang="en-US" sz="2400" dirty="0" smtClean="0"/>
              <a:t>客家人虽然居住分散，但客家方言内部差别不太大。</a:t>
            </a:r>
            <a:endParaRPr lang="en-US" altLang="zh-CN" sz="2400" dirty="0" smtClean="0"/>
          </a:p>
          <a:p>
            <a:r>
              <a:rPr lang="zh-CN" altLang="en-US" sz="2400" dirty="0" smtClean="0"/>
              <a:t>四川客家人与广东客家人相隔千山万水，彼此仍可以交谈。</a:t>
            </a: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71934" y="1714488"/>
            <a:ext cx="4572032" cy="42231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b="1" dirty="0" smtClean="0"/>
              <a:t>（</a:t>
            </a:r>
            <a:r>
              <a:rPr lang="en-US" altLang="zh-CN" b="1" dirty="0" smtClean="0"/>
              <a:t>6</a:t>
            </a:r>
            <a:r>
              <a:rPr lang="zh-CN" altLang="en-US" b="1" dirty="0" smtClean="0"/>
              <a:t>）闽方言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主要分布在福建、海南、台湾，以及广东的雷州半岛和潮汕地区和浙江温州地区。</a:t>
            </a:r>
            <a:endParaRPr lang="en-US" altLang="zh-CN" sz="2400" dirty="0" smtClean="0"/>
          </a:p>
          <a:p>
            <a:r>
              <a:rPr lang="zh-CN" altLang="en-US" sz="2400" dirty="0" smtClean="0"/>
              <a:t>闽方言内部差异最大。</a:t>
            </a:r>
            <a:endParaRPr lang="zh-CN" altLang="en-US" sz="2400" dirty="0" smtClean="0"/>
          </a:p>
          <a:p>
            <a:r>
              <a:rPr lang="zh-CN" altLang="en-US" sz="2400" dirty="0" smtClean="0"/>
              <a:t>闽南方言使用人口最多，通行范围最广，以厦门话为代表。</a:t>
            </a:r>
            <a:endParaRPr lang="zh-CN" altLang="en-US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43504" y="1571612"/>
            <a:ext cx="3357586" cy="457176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b="1" dirty="0" smtClean="0"/>
              <a:t>（</a:t>
            </a:r>
            <a:r>
              <a:rPr lang="en-US" altLang="zh-CN" b="1" dirty="0" smtClean="0"/>
              <a:t>7</a:t>
            </a:r>
            <a:r>
              <a:rPr lang="zh-CN" altLang="en-US" b="1" dirty="0" smtClean="0"/>
              <a:t>）粤方言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/>
          <a:lstStyle/>
          <a:p>
            <a:r>
              <a:rPr lang="zh-CN" altLang="en-US" sz="2400" dirty="0" smtClean="0"/>
              <a:t>粤方言以广州话为代表。</a:t>
            </a:r>
            <a:endParaRPr lang="en-US" altLang="zh-CN" sz="2400" dirty="0" smtClean="0"/>
          </a:p>
          <a:p>
            <a:r>
              <a:rPr lang="zh-CN" altLang="en-US" sz="2400" dirty="0" smtClean="0"/>
              <a:t>分布在广东中部、西南部和广西东部、南部以及香港、澳门特别行政区。</a:t>
            </a:r>
            <a:endParaRPr lang="zh-CN" alt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71604" y="2999104"/>
            <a:ext cx="5072098" cy="322769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yjy\My Documents\My Pictures\11.bm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2910" y="264114"/>
            <a:ext cx="7858180" cy="63297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cxnSp>
        <p:nvCxnSpPr>
          <p:cNvPr id="4" name="直接箭头连接符 3"/>
          <p:cNvCxnSpPr/>
          <p:nvPr/>
        </p:nvCxnSpPr>
        <p:spPr>
          <a:xfrm>
            <a:off x="5929322" y="1214422"/>
            <a:ext cx="1214446" cy="857256"/>
          </a:xfrm>
          <a:prstGeom prst="straightConnector1">
            <a:avLst/>
          </a:prstGeom>
          <a:ln w="15875">
            <a:solidFill>
              <a:schemeClr val="tx2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rot="16200000" flipH="1">
            <a:off x="4750595" y="2035959"/>
            <a:ext cx="785818" cy="714380"/>
          </a:xfrm>
          <a:prstGeom prst="straightConnector1">
            <a:avLst/>
          </a:prstGeom>
          <a:ln w="15875">
            <a:solidFill>
              <a:schemeClr val="tx2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rot="10800000" flipV="1">
            <a:off x="7286644" y="4214818"/>
            <a:ext cx="500066" cy="285752"/>
          </a:xfrm>
          <a:prstGeom prst="straightConnector1">
            <a:avLst/>
          </a:prstGeom>
          <a:ln w="15875">
            <a:solidFill>
              <a:schemeClr val="tx2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rot="5400000">
            <a:off x="6643702" y="3929066"/>
            <a:ext cx="714380" cy="285752"/>
          </a:xfrm>
          <a:prstGeom prst="straightConnector1">
            <a:avLst/>
          </a:prstGeom>
          <a:ln w="15875">
            <a:solidFill>
              <a:schemeClr val="tx2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10800000" flipV="1">
            <a:off x="6929454" y="5000636"/>
            <a:ext cx="428628" cy="71438"/>
          </a:xfrm>
          <a:prstGeom prst="straightConnector1">
            <a:avLst/>
          </a:prstGeom>
          <a:ln w="15875">
            <a:solidFill>
              <a:schemeClr val="tx2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552122" y="4000504"/>
            <a:ext cx="1785950" cy="571504"/>
          </a:xfrm>
          <a:prstGeom prst="straightConnector1">
            <a:avLst/>
          </a:prstGeom>
          <a:ln w="15875">
            <a:solidFill>
              <a:schemeClr val="tx2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714744" y="4429132"/>
            <a:ext cx="2071702" cy="357190"/>
          </a:xfrm>
          <a:prstGeom prst="straightConnector1">
            <a:avLst/>
          </a:prstGeom>
          <a:ln w="15875">
            <a:solidFill>
              <a:schemeClr val="tx2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16200000" flipV="1">
            <a:off x="6286512" y="5623700"/>
            <a:ext cx="500066" cy="214314"/>
          </a:xfrm>
          <a:prstGeom prst="straightConnector1">
            <a:avLst/>
          </a:prstGeom>
          <a:ln w="15875">
            <a:solidFill>
              <a:schemeClr val="tx2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5286380" y="5715016"/>
            <a:ext cx="642942" cy="428628"/>
          </a:xfrm>
          <a:prstGeom prst="straightConnector1">
            <a:avLst/>
          </a:prstGeom>
          <a:ln w="15875">
            <a:solidFill>
              <a:schemeClr val="tx2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4040252" y="5786454"/>
            <a:ext cx="1460442" cy="357190"/>
          </a:xfrm>
          <a:prstGeom prst="straightConnector1">
            <a:avLst/>
          </a:prstGeom>
          <a:ln w="15875">
            <a:solidFill>
              <a:schemeClr val="tx2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000496" y="500042"/>
            <a:ext cx="2143140" cy="17859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929454" y="3143248"/>
            <a:ext cx="1643074" cy="142876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71802" y="5857892"/>
            <a:ext cx="2428892" cy="92869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 smtClean="0"/>
              <a:t>✎ 晋语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0" cy="4525963"/>
          </a:xfrm>
        </p:spPr>
        <p:txBody>
          <a:bodyPr/>
          <a:lstStyle/>
          <a:p>
            <a:r>
              <a:rPr lang="zh-CN" altLang="en-US" sz="2400" dirty="0" smtClean="0"/>
              <a:t>山西部分地区及其邻近的陕西、河南、内蒙古、河北等部分</a:t>
            </a:r>
            <a:r>
              <a:rPr lang="zh-CN" altLang="en-US" sz="2400" b="1" dirty="0" smtClean="0"/>
              <a:t>有入声</a:t>
            </a:r>
            <a:r>
              <a:rPr lang="zh-CN" altLang="en-US" sz="2400" dirty="0" smtClean="0"/>
              <a:t>的地区，独立成“晋语区”。</a:t>
            </a:r>
            <a:endParaRPr lang="zh-CN" alt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72104" y="1643050"/>
            <a:ext cx="4511284" cy="45005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 smtClean="0"/>
              <a:t>✎ 徽语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/>
          <a:lstStyle/>
          <a:p>
            <a:r>
              <a:rPr lang="zh-CN" altLang="en-US" sz="2400" dirty="0" smtClean="0"/>
              <a:t>皖南一带的徽州方言。</a:t>
            </a:r>
            <a:endParaRPr lang="zh-CN" altLang="en-US" sz="2400" dirty="0" smtClean="0"/>
          </a:p>
          <a:p>
            <a:r>
              <a:rPr lang="zh-CN" altLang="en-US" sz="2400" dirty="0" smtClean="0"/>
              <a:t>包括新安江流域的旧徽州府、浙江省的旧严州府地区和江西省德兴县、旧浮梁县等</a:t>
            </a:r>
            <a:r>
              <a:rPr lang="en-US" altLang="zh-CN" sz="2400" dirty="0" smtClean="0"/>
              <a:t>16</a:t>
            </a:r>
            <a:r>
              <a:rPr lang="zh-CN" altLang="en-US" sz="2400" dirty="0" smtClean="0"/>
              <a:t>个县市。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14810" y="1785926"/>
            <a:ext cx="4411582" cy="36433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dirty="0" smtClean="0"/>
              <a:t>✎ 平话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广西北部和南部的一种方言，分为桂北平话和桂南平话。</a:t>
            </a:r>
            <a:endParaRPr lang="zh-CN" altLang="en-US" sz="2400" dirty="0" smtClean="0"/>
          </a:p>
          <a:p>
            <a:r>
              <a:rPr lang="zh-CN" altLang="en-US" sz="2400" dirty="0" smtClean="0"/>
              <a:t>分布在广西境内交通要道沿线地区以及与广西毗邻的湖南道县、宁远和通道侗族自治县等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多个县市。</a:t>
            </a:r>
            <a:endParaRPr lang="zh-CN" altLang="en-US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29124" y="2052844"/>
            <a:ext cx="4307970" cy="321922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b="1" dirty="0" smtClean="0"/>
              <a:t>1. </a:t>
            </a:r>
            <a:r>
              <a:rPr lang="zh-CN" altLang="en-US" b="1" dirty="0" smtClean="0"/>
              <a:t>什么是语言？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语言是一种音义结合的符号系统。</a:t>
            </a:r>
            <a:endParaRPr lang="en-US" altLang="zh-CN" sz="2400" dirty="0" smtClean="0"/>
          </a:p>
          <a:p>
            <a:r>
              <a:rPr lang="zh-CN" altLang="en-US" sz="2400" dirty="0" smtClean="0"/>
              <a:t>世界上所有语言都具备语音、词汇、语法三大要素。</a:t>
            </a:r>
            <a:endParaRPr lang="en-US" altLang="zh-CN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语音是物质外壳</a:t>
            </a:r>
            <a:endParaRPr lang="en-US" altLang="zh-CN" sz="2400" dirty="0" smtClean="0"/>
          </a:p>
          <a:p>
            <a:r>
              <a:rPr lang="zh-CN" altLang="en-US" sz="2400" dirty="0" smtClean="0"/>
              <a:t>词汇是建筑材料</a:t>
            </a:r>
            <a:endParaRPr lang="en-US" altLang="zh-CN" sz="2400" dirty="0" smtClean="0"/>
          </a:p>
          <a:p>
            <a:r>
              <a:rPr lang="zh-CN" altLang="en-US" sz="2400" dirty="0" smtClean="0"/>
              <a:t>语法是结构规律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CN" altLang="en-US" b="1" dirty="0"/>
              <a:t>五、现代汉语的地位</a:t>
            </a:r>
            <a:endParaRPr lang="zh-CN" altLang="en-US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汉语是当今世界上以它为母语使用人数最多的语言。</a:t>
            </a:r>
            <a:endParaRPr lang="zh-CN" altLang="en-US" sz="2400" dirty="0" smtClean="0"/>
          </a:p>
          <a:p>
            <a:r>
              <a:rPr lang="zh-CN" altLang="en-US" sz="2400" dirty="0" smtClean="0"/>
              <a:t>历史上，汉语曾对周边的东亚、东南亚国家产生过巨大影响，其中受影响最深的是日本、朝鲜半岛和越南。</a:t>
            </a:r>
            <a:endParaRPr lang="en-US" altLang="zh-CN" sz="2400" dirty="0" smtClean="0"/>
          </a:p>
          <a:p>
            <a:r>
              <a:rPr lang="zh-CN" altLang="en-US" sz="2400" dirty="0" smtClean="0"/>
              <a:t>随着我国综合国力的显著增强和国际地位的日益提高，汉语在国际上的影响力也与日俱增。</a:t>
            </a:r>
            <a:endParaRPr lang="zh-CN" altLang="en-US" sz="2400" dirty="0" smtClean="0"/>
          </a:p>
          <a:p>
            <a:r>
              <a:rPr lang="zh-CN" altLang="en-US" sz="2400" dirty="0" smtClean="0"/>
              <a:t>汉语</a:t>
            </a:r>
            <a:r>
              <a:rPr lang="zh-CN" altLang="en-US" sz="2400" dirty="0"/>
              <a:t>是联合国六种工作语言之一。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b="1" dirty="0" smtClean="0"/>
              <a:t>2. </a:t>
            </a:r>
            <a:r>
              <a:rPr lang="zh-CN" altLang="en-US" b="1" dirty="0" smtClean="0"/>
              <a:t>语言和文字的关系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r>
              <a:rPr lang="zh-CN" altLang="en-US" sz="2400" dirty="0" smtClean="0"/>
              <a:t>文字是记录语言的书写符号系统，是在语言的基础上产生的。</a:t>
            </a:r>
            <a:endParaRPr lang="zh-CN" altLang="en-US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不是所有的语言都有文字。</a:t>
            </a:r>
            <a:endParaRPr lang="zh-CN" altLang="en-US" sz="2400" dirty="0" smtClean="0"/>
          </a:p>
          <a:p>
            <a:r>
              <a:rPr lang="zh-CN" altLang="en-US" sz="2400" dirty="0" smtClean="0"/>
              <a:t>语言的历史比文字更为久远。</a:t>
            </a:r>
            <a:endParaRPr lang="zh-CN" altLang="en-US" sz="2400" dirty="0" smtClean="0"/>
          </a:p>
          <a:p>
            <a:r>
              <a:rPr lang="zh-CN" altLang="en-US" sz="2400" dirty="0" smtClean="0"/>
              <a:t>语言和文字之间，</a:t>
            </a:r>
            <a:r>
              <a:rPr lang="zh-CN" altLang="en-US" sz="2400" b="1" dirty="0" smtClean="0"/>
              <a:t>语言是第一性的，文字是第二性的。</a:t>
            </a:r>
            <a:endParaRPr lang="zh-CN" altLang="en-US" sz="2400" b="1" dirty="0" smtClean="0"/>
          </a:p>
          <a:p>
            <a:endParaRPr lang="zh-CN" altLang="en-US" sz="2400" b="1" dirty="0" smtClean="0"/>
          </a:p>
          <a:p>
            <a:r>
              <a:rPr lang="zh-CN" altLang="en-US" sz="2400" dirty="0" smtClean="0"/>
              <a:t>文字打破了语言在时空上的局限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使语言得以留于异时、传于异地。</a:t>
            </a:r>
            <a:endParaRPr lang="zh-CN" altLang="en-US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6923"/>
            <a:ext cx="8229600" cy="1143000"/>
          </a:xfrm>
        </p:spPr>
        <p:txBody>
          <a:bodyPr/>
          <a:lstStyle/>
          <a:p>
            <a:pPr algn="ctr"/>
            <a:r>
              <a:rPr lang="zh-CN" altLang="en-US" b="1" dirty="0" smtClean="0"/>
              <a:t>二、现代汉语</a:t>
            </a:r>
            <a:endParaRPr lang="zh-CN" alt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72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sz="2400" b="1" dirty="0" smtClean="0"/>
              <a:t>1. </a:t>
            </a:r>
            <a:r>
              <a:rPr lang="zh-CN" altLang="en-US" sz="2400" b="1" dirty="0" smtClean="0"/>
              <a:t>汉语和汉字</a:t>
            </a:r>
            <a:endParaRPr lang="zh-CN" altLang="en-US" sz="2400" b="1" dirty="0"/>
          </a:p>
          <a:p>
            <a:r>
              <a:rPr lang="zh-CN" altLang="en-US" sz="2400" dirty="0" smtClean="0"/>
              <a:t>汉语是汉民族的语言。</a:t>
            </a:r>
            <a:endParaRPr lang="en-US" altLang="zh-CN" sz="2400" dirty="0" smtClean="0"/>
          </a:p>
          <a:p>
            <a:r>
              <a:rPr lang="zh-CN" altLang="en-US" sz="2400" dirty="0" smtClean="0"/>
              <a:t>汉语也是中国各民族之间的通用语言，还是世界华人社会共同使用的语言。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汉语是当今世界使用人口最多的语言之一。</a:t>
            </a:r>
            <a:endParaRPr lang="en-US" altLang="zh-CN" sz="2400" dirty="0" smtClean="0"/>
          </a:p>
          <a:p>
            <a:r>
              <a:rPr lang="zh-CN" altLang="en-US" sz="2400" dirty="0" smtClean="0"/>
              <a:t>汉字是世界上使用历史最长的文字。</a:t>
            </a:r>
            <a:endParaRPr lang="zh-CN" altLang="en-US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b="1" dirty="0" smtClean="0"/>
              <a:t>2. </a:t>
            </a:r>
            <a:r>
              <a:rPr lang="zh-CN" altLang="en-US" b="1" dirty="0" smtClean="0"/>
              <a:t>口语和书面语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 smtClean="0"/>
              <a:t>口语</a:t>
            </a:r>
            <a:r>
              <a:rPr lang="zh-CN" altLang="en-US" sz="2400" dirty="0" smtClean="0"/>
              <a:t>：人们口头上使用的语言。</a:t>
            </a:r>
            <a:endParaRPr lang="en-US" altLang="zh-CN" sz="2400" dirty="0" smtClean="0"/>
          </a:p>
          <a:p>
            <a:r>
              <a:rPr lang="zh-CN" altLang="en-US" sz="2400" dirty="0" smtClean="0"/>
              <a:t>比较灵活。用词通俗易懂，常用省略句、独词句、非主谓句等。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b="1" dirty="0" smtClean="0"/>
              <a:t>书面语</a:t>
            </a:r>
            <a:r>
              <a:rPr lang="zh-CN" altLang="en-US" sz="2400" dirty="0" smtClean="0"/>
              <a:t>：在口语的基础上加工而成。</a:t>
            </a:r>
            <a:endParaRPr lang="en-US" altLang="zh-CN" sz="2400" dirty="0" smtClean="0"/>
          </a:p>
          <a:p>
            <a:r>
              <a:rPr lang="zh-CN" altLang="en-US" sz="2400" dirty="0" smtClean="0"/>
              <a:t>比较严谨周密。用词精确规范，多用整句、修饰语较多的长句等，结构较为复杂和完备。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b="1" dirty="0" smtClean="0"/>
              <a:t>3. </a:t>
            </a:r>
            <a:r>
              <a:rPr lang="zh-CN" altLang="en-US" b="1" dirty="0" smtClean="0"/>
              <a:t>现代汉语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 smtClean="0"/>
              <a:t>狭义</a:t>
            </a:r>
            <a:r>
              <a:rPr lang="zh-CN" altLang="en-US" sz="2400" dirty="0" smtClean="0"/>
              <a:t>的现代汉语：指现代汉民族共同语。</a:t>
            </a:r>
            <a:endParaRPr lang="en-US" altLang="zh-CN" sz="2400" dirty="0" smtClean="0"/>
          </a:p>
          <a:p>
            <a:r>
              <a:rPr lang="zh-CN" altLang="en-US" sz="2400" dirty="0" smtClean="0"/>
              <a:t>即以北京语音为标准音，以北方话为基础方言，以典范的现代白话文著作为语法规范的</a:t>
            </a:r>
            <a:r>
              <a:rPr lang="zh-CN" altLang="en-US" sz="2400" b="1" dirty="0" smtClean="0"/>
              <a:t>普通话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zh-CN" altLang="en-US" sz="2400" dirty="0" smtClean="0"/>
          </a:p>
          <a:p>
            <a:r>
              <a:rPr lang="zh-CN" altLang="en-US" sz="2400" b="1" dirty="0" smtClean="0"/>
              <a:t>广义</a:t>
            </a:r>
            <a:r>
              <a:rPr lang="zh-CN" altLang="en-US" sz="2400" dirty="0" smtClean="0"/>
              <a:t>的现代汉语：包括现代汉民族共同语和方言。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0433"/>
            <a:ext cx="8229600" cy="1143000"/>
          </a:xfrm>
        </p:spPr>
        <p:txBody>
          <a:bodyPr/>
          <a:lstStyle/>
          <a:p>
            <a:pPr algn="l"/>
            <a:r>
              <a:rPr lang="zh-CN" altLang="en-US" sz="2800" b="1" dirty="0" smtClean="0"/>
              <a:t>☞ 以下</a:t>
            </a:r>
            <a:r>
              <a:rPr lang="zh-CN" altLang="en-US" sz="2800" b="1" dirty="0"/>
              <a:t>哪些属于“现代汉语”？</a:t>
            </a:r>
            <a:endParaRPr lang="zh-CN" altLang="en-US" sz="28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0730"/>
            <a:ext cx="8229600" cy="4525963"/>
          </a:xfrm>
        </p:spPr>
        <p:txBody>
          <a:bodyPr/>
          <a:lstStyle/>
          <a:p>
            <a:r>
              <a:rPr lang="zh-CN" altLang="en-US" sz="2400" dirty="0" smtClean="0"/>
              <a:t>普通话</a:t>
            </a:r>
            <a:endParaRPr lang="zh-CN" altLang="en-US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英语</a:t>
            </a:r>
            <a:endParaRPr lang="zh-CN" altLang="en-US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/>
              <a:t>广州</a:t>
            </a:r>
            <a:r>
              <a:rPr lang="zh-CN" altLang="en-US" sz="2400" dirty="0" smtClean="0"/>
              <a:t>方言</a:t>
            </a:r>
            <a:endParaRPr lang="zh-CN" altLang="en-US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壮语</a:t>
            </a:r>
            <a:endParaRPr lang="zh-CN" altLang="en-US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/>
              <a:t>唐朝时期的洛阳话</a:t>
            </a:r>
            <a:endParaRPr lang="zh-CN" altLang="en-US" sz="2400" dirty="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143425" y="2002459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428543" y="3429317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ldLvl="0" animBg="1"/>
      <p:bldP spid="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2622</Words>
  <Application>WPS 演示</Application>
  <PresentationFormat>全屏显示(4:3)</PresentationFormat>
  <Paragraphs>265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主题​​</vt:lpstr>
      <vt:lpstr>现 代 汉 语</vt:lpstr>
      <vt:lpstr>第一节  现代汉语概说</vt:lpstr>
      <vt:lpstr>一、语言</vt:lpstr>
      <vt:lpstr>1. 什么是语言？</vt:lpstr>
      <vt:lpstr>2. 语言和文字的关系</vt:lpstr>
      <vt:lpstr>二、现代汉语</vt:lpstr>
      <vt:lpstr>2. 口语和书面语</vt:lpstr>
      <vt:lpstr>3. 现代汉语</vt:lpstr>
      <vt:lpstr>☞ 以下哪些属于“现代汉语”？</vt:lpstr>
      <vt:lpstr>三、现代汉民族的共同语</vt:lpstr>
      <vt:lpstr>2. 普通话的性质</vt:lpstr>
      <vt:lpstr>3. 共同语的形成</vt:lpstr>
      <vt:lpstr>3. 共同语的形成</vt:lpstr>
      <vt:lpstr>3. 共同语的形成</vt:lpstr>
      <vt:lpstr>3. 共同语的形成</vt:lpstr>
      <vt:lpstr>四、现代汉语方言</vt:lpstr>
      <vt:lpstr>1. 方言的定义</vt:lpstr>
      <vt:lpstr>1. 方言的定义</vt:lpstr>
      <vt:lpstr>2. 汉语方言的分区</vt:lpstr>
      <vt:lpstr>2. 汉语方言的分区</vt:lpstr>
      <vt:lpstr>PowerPoint 演示文稿</vt:lpstr>
      <vt:lpstr>（1）北方方言</vt:lpstr>
      <vt:lpstr>（1）北方方言</vt:lpstr>
      <vt:lpstr>✎ 华北、东北方言</vt:lpstr>
      <vt:lpstr>✎  西北方言</vt:lpstr>
      <vt:lpstr>✎ 西南方言</vt:lpstr>
      <vt:lpstr>✎ 江淮方言</vt:lpstr>
      <vt:lpstr>❀ 东南地区的方言</vt:lpstr>
      <vt:lpstr>（2）吴方言</vt:lpstr>
      <vt:lpstr>（3）湘方言</vt:lpstr>
      <vt:lpstr>（4）赣方言</vt:lpstr>
      <vt:lpstr>（5）客家方言</vt:lpstr>
      <vt:lpstr>（5）客家方言</vt:lpstr>
      <vt:lpstr>（6）闽方言</vt:lpstr>
      <vt:lpstr>（7）粤方言</vt:lpstr>
      <vt:lpstr>PowerPoint 演示文稿</vt:lpstr>
      <vt:lpstr>✎ 晋语</vt:lpstr>
      <vt:lpstr>✎ 徽语</vt:lpstr>
      <vt:lpstr>✎ 平话</vt:lpstr>
      <vt:lpstr>五、现代汉语的地位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yiguan</dc:creator>
  <cp:lastModifiedBy>Lenovo</cp:lastModifiedBy>
  <cp:revision>70</cp:revision>
  <dcterms:created xsi:type="dcterms:W3CDTF">2012-05-03T13:06:00Z</dcterms:created>
  <dcterms:modified xsi:type="dcterms:W3CDTF">2016-03-27T09:32:42Z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